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5"/>
    <p:sldMasterId id="2147483660" r:id="rId6"/>
  </p:sldMasterIdLst>
  <p:notesMasterIdLst>
    <p:notesMasterId r:id="rId33"/>
  </p:notesMasterIdLst>
  <p:sldIdLst>
    <p:sldId id="290" r:id="rId7"/>
    <p:sldId id="259" r:id="rId8"/>
    <p:sldId id="263" r:id="rId9"/>
    <p:sldId id="289" r:id="rId10"/>
    <p:sldId id="264" r:id="rId11"/>
    <p:sldId id="256" r:id="rId12"/>
    <p:sldId id="292" r:id="rId13"/>
    <p:sldId id="308" r:id="rId14"/>
    <p:sldId id="280" r:id="rId15"/>
    <p:sldId id="302" r:id="rId16"/>
    <p:sldId id="307" r:id="rId17"/>
    <p:sldId id="278" r:id="rId18"/>
    <p:sldId id="296" r:id="rId19"/>
    <p:sldId id="303" r:id="rId20"/>
    <p:sldId id="279" r:id="rId21"/>
    <p:sldId id="301" r:id="rId22"/>
    <p:sldId id="286" r:id="rId23"/>
    <p:sldId id="294" r:id="rId24"/>
    <p:sldId id="297" r:id="rId25"/>
    <p:sldId id="306" r:id="rId26"/>
    <p:sldId id="271" r:id="rId27"/>
    <p:sldId id="284" r:id="rId28"/>
    <p:sldId id="305" r:id="rId29"/>
    <p:sldId id="277" r:id="rId30"/>
    <p:sldId id="272"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D26"/>
    <a:srgbClr val="A7D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8522E3-EFF2-4B4A-B8CD-820841CC9DCF}" type="datetimeFigureOut">
              <a:rPr lang="en-US"/>
              <a:t>3/21/24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4F936-DE7C-4DD0-AFFA-A8AA0EE0BC94}" type="slidenum">
              <a:rPr lang="en-US"/>
              <a:t>‹#›</a:t>
            </a:fld>
            <a:endParaRPr lang="en-US"/>
          </a:p>
        </p:txBody>
      </p:sp>
    </p:spTree>
    <p:extLst>
      <p:ext uri="{BB962C8B-B14F-4D97-AF65-F5344CB8AC3E}">
        <p14:creationId xmlns:p14="http://schemas.microsoft.com/office/powerpoint/2010/main" val="29112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academicintern@parksconservancy.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msegraves@parksconservancy.org"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mailto:academicintern@parksconservancy.org" TargetMode="External"/><Relationship Id="rId4" Type="http://schemas.openxmlformats.org/officeDocument/2006/relationships/hyperlink" Target="mailto:rebecca_au@nps.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Elsa </a:t>
            </a:r>
            <a:r>
              <a:rPr lang="en-US"/>
              <a:t>and </a:t>
            </a:r>
            <a:r>
              <a:rPr lang="en-US" b="1"/>
              <a:t>Becca: Hi Everyone! Welcome in - </a:t>
            </a:r>
            <a:r>
              <a:rPr lang="en-US"/>
              <a:t>thank you for joining us today for the Academic Internship Informational Webinar. While we're waiting for folks to join us, please tell us your name, what school you're from, and why you're interested in an internship in the chat box at the bottom of your screen. Or, if you already know which internship position you're interested in, feel free to put that in the chat as well. We'll get started in about 5 mins at 2:35. Panelists – if you'd like to introduce yourselves as well in the chat, that would be great! Your name, your organization, and what position you'll be talking about today</a:t>
            </a:r>
          </a:p>
          <a:p>
            <a:endParaRPr lang="en-US"/>
          </a:p>
          <a:p>
            <a:r>
              <a:rPr lang="en-US" b="1"/>
              <a:t>Elsa</a:t>
            </a:r>
            <a:r>
              <a:rPr lang="en-US"/>
              <a:t>: Alright, we're going to go ahead and get started! So, again, welcome to the Academic Internships Informational Webinar. We will be recording this webinar, just so everyone knows. To start with some intros, my name is Elsa, and I'm the Program Manager of Park Internships with the Golden Gate National Parks Conservancy. My colleague Becca is here with me as well and I'll let her introduce herself.... </a:t>
            </a:r>
            <a:endParaRPr lang="en-US">
              <a:cs typeface="Calibri"/>
            </a:endParaRPr>
          </a:p>
          <a:p>
            <a:endParaRPr lang="en-US"/>
          </a:p>
          <a:p>
            <a:r>
              <a:rPr lang="en-US"/>
              <a:t>(Becca introduces and passes to Denise to introduce herself; Denise passes back to Elsa)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74F936-DE7C-4DD0-AFFA-A8AA0EE0BC94}" type="slidenum">
              <a:rPr lang="en-US"/>
              <a:t>1</a:t>
            </a:fld>
            <a:endParaRPr lang="en-US"/>
          </a:p>
        </p:txBody>
      </p:sp>
    </p:spTree>
    <p:extLst>
      <p:ext uri="{BB962C8B-B14F-4D97-AF65-F5344CB8AC3E}">
        <p14:creationId xmlns:p14="http://schemas.microsoft.com/office/powerpoint/2010/main" val="340392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Mackenzie</a:t>
            </a:r>
            <a:r>
              <a:rPr lang="en-US">
                <a:cs typeface="Calibri"/>
              </a:rPr>
              <a:t>: Our first section today is Interpretation and Education, and Museum Programs. We'll kick off the presentations today with Maya presenting on her digital media position. Maya, over to you.</a:t>
            </a:r>
          </a:p>
        </p:txBody>
      </p:sp>
      <p:sp>
        <p:nvSpPr>
          <p:cNvPr id="4" name="Slide Number Placeholder 3"/>
          <p:cNvSpPr>
            <a:spLocks noGrp="1"/>
          </p:cNvSpPr>
          <p:nvPr>
            <p:ph type="sldNum" sz="quarter" idx="5"/>
          </p:nvPr>
        </p:nvSpPr>
        <p:spPr/>
        <p:txBody>
          <a:bodyPr/>
          <a:lstStyle/>
          <a:p>
            <a:fld id="{8374F936-DE7C-4DD0-AFFA-A8AA0EE0BC94}" type="slidenum">
              <a:rPr lang="en-US"/>
              <a:t>13</a:t>
            </a:fld>
            <a:endParaRPr lang="en-US"/>
          </a:p>
        </p:txBody>
      </p:sp>
    </p:spTree>
    <p:extLst>
      <p:ext uri="{BB962C8B-B14F-4D97-AF65-F5344CB8AC3E}">
        <p14:creationId xmlns:p14="http://schemas.microsoft.com/office/powerpoint/2010/main" val="1543968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Academic Internship Webinar 2 min script </a:t>
            </a:r>
            <a:endParaRPr lang="en-US">
              <a:cs typeface="Calibri"/>
            </a:endParaRPr>
          </a:p>
          <a:p>
            <a:r>
              <a:rPr lang="en-US"/>
              <a:t>Script is 1:45 long / 2/18/22</a:t>
            </a:r>
          </a:p>
          <a:p>
            <a:r>
              <a:rPr lang="en-US"/>
              <a:t>Hello everyone, my name is Fatima Colindres, I am a park ranger with the Community Outreach team at Golden Gate National Recreation Area. I would like to invite you all to join our team this summer. </a:t>
            </a:r>
          </a:p>
          <a:p>
            <a:r>
              <a:rPr lang="en-US"/>
              <a:t>If you would love an opportunity to practice your public speaking skills, storytelling, and learn to work with diverse communities in an outdoor setting, then this is the internship for you. </a:t>
            </a:r>
            <a:endParaRPr lang="en-US">
              <a:cs typeface="Calibri"/>
            </a:endParaRPr>
          </a:p>
          <a:p>
            <a:r>
              <a:rPr lang="en-US"/>
              <a:t>The Community Outreach team partners with community groups to connect new and underserved audiences to our beautiful park sites.  We provide transportation, recreational opportunities, and interpretive programs. </a:t>
            </a:r>
            <a:endParaRPr lang="en-US">
              <a:cs typeface="Calibri"/>
            </a:endParaRPr>
          </a:p>
          <a:p>
            <a:r>
              <a:rPr lang="en-US"/>
              <a:t>This summer we will be collaborating and partnering with the San Francisco Public Libraries and with the YMCA to bring and inspire diverse age groups to get outdoors. </a:t>
            </a:r>
            <a:endParaRPr lang="en-US">
              <a:cs typeface="Calibri"/>
            </a:endParaRPr>
          </a:p>
          <a:p>
            <a:r>
              <a:rPr lang="en-US"/>
              <a:t>So, if you have ever wanted to work in the Golden Gate National Recreation Area but was not sure what site to choose, then join our team this summer, because our team brings the park to the people and the people to the park. Sometimes we deliver programs at community sites, and we also bring participants to multiple park sites in Golden Gate National Recreation Area, like Alcatraz, Muir Woods, Presidio, Crissy Field, Fort Point and Marin Headlands, just to name a few.  And we look forward to the grand opening of the new Presidio Tunnel Tops this summer as well! </a:t>
            </a:r>
            <a:endParaRPr lang="en-US">
              <a:cs typeface="Calibri"/>
            </a:endParaRPr>
          </a:p>
          <a:p>
            <a:r>
              <a:rPr lang="en-US"/>
              <a:t>I hope to see you soon as part of our National Park Service family with the Community Outreach team. </a:t>
            </a:r>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15</a:t>
            </a:fld>
            <a:endParaRPr lang="en-US"/>
          </a:p>
        </p:txBody>
      </p:sp>
    </p:spTree>
    <p:extLst>
      <p:ext uri="{BB962C8B-B14F-4D97-AF65-F5344CB8AC3E}">
        <p14:creationId xmlns:p14="http://schemas.microsoft.com/office/powerpoint/2010/main" val="154626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Mackenzie</a:t>
            </a:r>
            <a:r>
              <a:rPr lang="en-US">
                <a:cs typeface="Calibri"/>
              </a:rPr>
              <a:t>: Our first section today is Interpretation and Education, and Museum Programs. We'll kick off the presentations today with Maya presenting on her digital media position. Maya, over to you.</a:t>
            </a:r>
          </a:p>
        </p:txBody>
      </p:sp>
      <p:sp>
        <p:nvSpPr>
          <p:cNvPr id="4" name="Slide Number Placeholder 3"/>
          <p:cNvSpPr>
            <a:spLocks noGrp="1"/>
          </p:cNvSpPr>
          <p:nvPr>
            <p:ph type="sldNum" sz="quarter" idx="5"/>
          </p:nvPr>
        </p:nvSpPr>
        <p:spPr/>
        <p:txBody>
          <a:bodyPr/>
          <a:lstStyle/>
          <a:p>
            <a:fld id="{8374F936-DE7C-4DD0-AFFA-A8AA0EE0BC94}" type="slidenum">
              <a:rPr lang="en-US"/>
              <a:t>18</a:t>
            </a:fld>
            <a:endParaRPr lang="en-US"/>
          </a:p>
        </p:txBody>
      </p:sp>
    </p:spTree>
    <p:extLst>
      <p:ext uri="{BB962C8B-B14F-4D97-AF65-F5344CB8AC3E}">
        <p14:creationId xmlns:p14="http://schemas.microsoft.com/office/powerpoint/2010/main" val="356501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GGNRA Museum Program is seeking a student intern to assist with the numerous responsibilities of maintaining the large and wide-ranging collection held by the park. Working as part of a dedicated team, the intern will be provided with the opportunity to learn about and participate in a highly diverse work environment with other museum professionals.  </a:t>
            </a:r>
          </a:p>
          <a:p>
            <a:r>
              <a:rPr lang="en-US"/>
              <a:t>This internship will include learning and implementing professional standards of museum care, maintenance, and management. The incumbent will gain knowledge in the requirements and policies the NPS must follow for acquiring and processing objects into the permanent museum collection. Outreach opportunities will demonstrate ways museum and archival collections are used to interpret and preserve the park’s history as well as how the Museum Program motivates the public and park staff to continue researching their own interests in history.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21</a:t>
            </a:fld>
            <a:endParaRPr lang="en-US"/>
          </a:p>
        </p:txBody>
      </p:sp>
    </p:spTree>
    <p:extLst>
      <p:ext uri="{BB962C8B-B14F-4D97-AF65-F5344CB8AC3E}">
        <p14:creationId xmlns:p14="http://schemas.microsoft.com/office/powerpoint/2010/main" val="12102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Becca facilitates this section</a:t>
            </a:r>
          </a:p>
        </p:txBody>
      </p:sp>
      <p:sp>
        <p:nvSpPr>
          <p:cNvPr id="4" name="Slide Number Placeholder 3"/>
          <p:cNvSpPr>
            <a:spLocks noGrp="1"/>
          </p:cNvSpPr>
          <p:nvPr>
            <p:ph type="sldNum" sz="quarter" idx="5"/>
          </p:nvPr>
        </p:nvSpPr>
        <p:spPr/>
        <p:txBody>
          <a:bodyPr/>
          <a:lstStyle/>
          <a:p>
            <a:fld id="{8374F936-DE7C-4DD0-AFFA-A8AA0EE0BC94}" type="slidenum">
              <a:rPr lang="en-US"/>
              <a:t>22</a:t>
            </a:fld>
            <a:endParaRPr lang="en-US"/>
          </a:p>
        </p:txBody>
      </p:sp>
    </p:spTree>
    <p:extLst>
      <p:ext uri="{BB962C8B-B14F-4D97-AF65-F5344CB8AC3E}">
        <p14:creationId xmlns:p14="http://schemas.microsoft.com/office/powerpoint/2010/main" val="3239452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a:t>
            </a:r>
          </a:p>
          <a:p>
            <a:r>
              <a:rPr lang="en-US"/>
              <a:t>My name is Adrian Boone, I’m a Park Ranger and Volunteer Coordinator here at Muir Woods National Monument. Muir Woods is the largest old growth redwood forest next to a big urban population city of San Francisco in the world. We work in a fast-paced environment, where we have a visitor front desk orientation station where we orient visitors on trails of the park, swear in junior rangers, and ensure people are following park rules. </a:t>
            </a:r>
            <a:endParaRPr lang="en-US">
              <a:cs typeface="Calibri"/>
            </a:endParaRPr>
          </a:p>
          <a:p>
            <a:r>
              <a:rPr lang="en-US"/>
              <a:t>The summer months are the busiest time of year at Muir Woods, the site sees over 1 million visitors a year, with parking often sold-out weeks in advance. Other duties here are answering the phones in the office with visitor questions, walking and roving park trails, and doing 15-minute Tree Talks, discussing the ecology of redwoods, salmon habitat and restoration work being done in the park, and the history of how Muir Woods became a monument. In this position, you would get to learn ways to communicate with people on how best to protect park resources and be able to inform them on why we have park rules in place, by having an increased knowledge of the fragile park resources. </a:t>
            </a:r>
            <a:endParaRPr lang="en-US">
              <a:cs typeface="Calibri"/>
            </a:endParaRPr>
          </a:p>
          <a:p>
            <a:r>
              <a:rPr lang="en-US"/>
              <a:t>Some of the things I like most about working here at Muir Woods is being outside with the giant trees, to hear the water in the creek flowing, and meeting people from all over the world, and seeing their expression and excitement when they see the giant coastal redwoods for the first time. I also enjoy the fact that I get to learn every day more about the unique plants and animals here in the park, and also the long human history dating all the way back to the Coast Miwok Indian Tribe to Spanish colonization. </a:t>
            </a:r>
            <a:endParaRPr lang="en-US">
              <a:cs typeface="Calibri"/>
            </a:endParaRPr>
          </a:p>
          <a:p>
            <a:r>
              <a:rPr lang="en-US"/>
              <a:t>If you enjoy being outside, learning and sharing with others the natural and cultural history of the Bay Area, and working with visitors from all over the world, in a fast-paced work environment, then please apply for the Muir Woods Visitor Services Academic Intern position. </a:t>
            </a:r>
            <a:endParaRPr lang="en-US">
              <a:cs typeface="Calibri"/>
            </a:endParaRPr>
          </a:p>
          <a:p>
            <a:r>
              <a:rPr lang="en-US"/>
              <a:t>Thank you!</a:t>
            </a:r>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24</a:t>
            </a:fld>
            <a:endParaRPr lang="en-US"/>
          </a:p>
        </p:txBody>
      </p:sp>
    </p:spTree>
    <p:extLst>
      <p:ext uri="{BB962C8B-B14F-4D97-AF65-F5344CB8AC3E}">
        <p14:creationId xmlns:p14="http://schemas.microsoft.com/office/powerpoint/2010/main" val="2081816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Mackenzie:</a:t>
            </a:r>
            <a:r>
              <a:rPr lang="en-US">
                <a:cs typeface="Calibri"/>
              </a:rPr>
              <a:t> Alright, that concludes the mentor presentations for today! Now, you might be wondering, so how do I apply to these awesome positions? Well, here are the details! Applications are open until March 24th at 5pm! First, you can find the list of available positions and their descriptions on our website at parksconservancy.org/</a:t>
            </a:r>
            <a:r>
              <a:rPr lang="en-US" err="1">
                <a:cs typeface="Calibri"/>
              </a:rPr>
              <a:t>academicinternships</a:t>
            </a:r>
            <a:r>
              <a:rPr lang="en-US">
                <a:cs typeface="Calibri"/>
              </a:rPr>
              <a:t>. You can choose to apply to up to 3 positions. Once you've decided which you're most excited to apply to, you'll submit the online application form as well as email your resume and cover letter to </a:t>
            </a:r>
            <a:r>
              <a:rPr lang="en-US">
                <a:cs typeface="Calibri"/>
                <a:hlinkClick r:id="rId3"/>
              </a:rPr>
              <a:t>academicintern@parksconservancy.org</a:t>
            </a:r>
            <a:r>
              <a:rPr lang="en-US">
                <a:cs typeface="Calibri"/>
              </a:rPr>
              <a:t>. We are asking that you email these in a single PDF file if possible. Only one cover letter is needed if you're applying to multiple positions – just state which positions you intend to apply to in the letter. </a:t>
            </a:r>
          </a:p>
          <a:p>
            <a:endParaRPr lang="en-US">
              <a:cs typeface="Calibri"/>
            </a:endParaRPr>
          </a:p>
          <a:p>
            <a:r>
              <a:rPr lang="en-US">
                <a:cs typeface="Calibri"/>
              </a:rPr>
              <a:t>We'll be following up after this webinar with all of this information, so </a:t>
            </a:r>
            <a:r>
              <a:rPr lang="en-US"/>
              <a:t>don't feel like you need to rush to write it all down!</a:t>
            </a:r>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25</a:t>
            </a:fld>
            <a:endParaRPr lang="en-US"/>
          </a:p>
        </p:txBody>
      </p:sp>
    </p:spTree>
    <p:extLst>
      <p:ext uri="{BB962C8B-B14F-4D97-AF65-F5344CB8AC3E}">
        <p14:creationId xmlns:p14="http://schemas.microsoft.com/office/powerpoint/2010/main" val="343344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Mackenzie</a:t>
            </a:r>
            <a:r>
              <a:rPr lang="en-US">
                <a:cs typeface="Calibri"/>
              </a:rPr>
              <a:t>: I'm excited to see a majority of you will be applying! If any questions come up while you're putting together your application, please don't hesitate to reach out. Here you'll see our contact information. Again, my name is Mackenzie, and you can reach me at </a:t>
            </a:r>
            <a:r>
              <a:rPr lang="en-US">
                <a:cs typeface="Calibri"/>
                <a:hlinkClick r:id="rId3"/>
              </a:rPr>
              <a:t>msegraves@parksconservancy.org</a:t>
            </a:r>
            <a:r>
              <a:rPr lang="en-US">
                <a:cs typeface="Calibri"/>
              </a:rPr>
              <a:t>. You can reach Rebecca at </a:t>
            </a:r>
            <a:r>
              <a:rPr lang="en-US">
                <a:cs typeface="Calibri"/>
                <a:hlinkClick r:id="rId4"/>
              </a:rPr>
              <a:t>rebecca_au@nps.gov</a:t>
            </a:r>
            <a:r>
              <a:rPr lang="en-US">
                <a:cs typeface="Calibri"/>
              </a:rPr>
              <a:t>. We encourage you to check out the Frequently Asked Questions page on our website, as your question might be listed there. For general questions, feel free to email </a:t>
            </a:r>
            <a:r>
              <a:rPr lang="en-US">
                <a:cs typeface="Calibri"/>
                <a:hlinkClick r:id="rId5"/>
              </a:rPr>
              <a:t>academicintern@parksconservancy.org</a:t>
            </a:r>
            <a:r>
              <a:rPr lang="en-US">
                <a:cs typeface="Calibri"/>
              </a:rPr>
              <a:t>. If you have a question for a specific mentor, you can send it into that email address and I will pass it onto the correct person or get the answer for you. You can also follow us on social media at those handles listed for other opportunities and ways to engage with the park. </a:t>
            </a:r>
            <a:endParaRPr lang="en-US"/>
          </a:p>
          <a:p>
            <a:endParaRPr lang="en-US">
              <a:cs typeface="Calibri"/>
            </a:endParaRPr>
          </a:p>
          <a:p>
            <a:r>
              <a:rPr lang="en-US">
                <a:cs typeface="Calibri"/>
              </a:rPr>
              <a:t>Again, we will be following up with an email containing all of this information and how to apply very soon! Thank you for attending today and we hope you apply! And of course, thank you to all our outstanding mentors who presented; we wouldn't have these amazing opportunities without you. Bye everyone!</a:t>
            </a:r>
          </a:p>
        </p:txBody>
      </p:sp>
      <p:sp>
        <p:nvSpPr>
          <p:cNvPr id="4" name="Slide Number Placeholder 3"/>
          <p:cNvSpPr>
            <a:spLocks noGrp="1"/>
          </p:cNvSpPr>
          <p:nvPr>
            <p:ph type="sldNum" sz="quarter" idx="5"/>
          </p:nvPr>
        </p:nvSpPr>
        <p:spPr/>
        <p:txBody>
          <a:bodyPr/>
          <a:lstStyle/>
          <a:p>
            <a:fld id="{2B3DE626-7193-40F3-A7E8-BF93703BE9CA}" type="slidenum">
              <a:rPr lang="en-US"/>
              <a:t>26</a:t>
            </a:fld>
            <a:endParaRPr lang="en-US"/>
          </a:p>
        </p:txBody>
      </p:sp>
    </p:spTree>
    <p:extLst>
      <p:ext uri="{BB962C8B-B14F-4D97-AF65-F5344CB8AC3E}">
        <p14:creationId xmlns:p14="http://schemas.microsoft.com/office/powerpoint/2010/main" val="33774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Elsa: </a:t>
            </a:r>
            <a:r>
              <a:rPr lang="en-US">
                <a:cs typeface="Calibri"/>
              </a:rPr>
              <a:t>Denise will post our agenda for the day in the chat box. We'll start out by getting a brief program overview from Becca, and then I will go over some more specifics, the program goals, and timeline. We'll then move into the mentor presentation portion of the webinar, where we'll hear directly from the park staff mentors who are here to tell you more about their specific positions. Throughout the presentations, you can feel free to put all of your questions in the Q&amp;A box, and our mentors will be around at the end to help answer them. All questions are great questions! We'll wrap up the webinar today by 4pm. To kick us off, I'll pass it to Becca to give us an overview of the program.</a:t>
            </a:r>
            <a:endParaRPr lang="en-US"/>
          </a:p>
          <a:p>
            <a:endParaRPr lang="en-US">
              <a:cs typeface="Calibri"/>
            </a:endParaRPr>
          </a:p>
          <a:p>
            <a:r>
              <a:rPr lang="en-US">
                <a:cs typeface="Calibri"/>
              </a:rPr>
              <a:t>(</a:t>
            </a:r>
            <a:r>
              <a:rPr lang="en-US" b="1">
                <a:cs typeface="Calibri"/>
              </a:rPr>
              <a:t>Becca </a:t>
            </a:r>
            <a:r>
              <a:rPr lang="en-US">
                <a:cs typeface="Calibri"/>
              </a:rPr>
              <a:t>pastes in chat)</a:t>
            </a:r>
          </a:p>
          <a:p>
            <a:endParaRPr lang="en-US" b="1"/>
          </a:p>
          <a:p>
            <a:r>
              <a:rPr lang="en-US" b="1"/>
              <a:t>Today's Program</a:t>
            </a:r>
            <a:endParaRPr lang="en-US">
              <a:cs typeface="Calibri"/>
            </a:endParaRPr>
          </a:p>
          <a:p>
            <a:pPr marL="171450" indent="-171450">
              <a:buFont typeface="Symbol"/>
              <a:buChar char="•"/>
            </a:pPr>
            <a:r>
              <a:rPr lang="en-US"/>
              <a:t>Welcome! </a:t>
            </a:r>
            <a:endParaRPr lang="en-US">
              <a:cs typeface="Calibri"/>
            </a:endParaRPr>
          </a:p>
          <a:p>
            <a:pPr marL="171450" indent="-171450">
              <a:buFont typeface="Symbol"/>
              <a:buChar char="•"/>
            </a:pPr>
            <a:r>
              <a:rPr lang="en-US"/>
              <a:t>Program overview, goals, and timeline</a:t>
            </a:r>
            <a:endParaRPr lang="en-US">
              <a:cs typeface="Calibri"/>
            </a:endParaRPr>
          </a:p>
          <a:p>
            <a:pPr marL="171450" indent="-171450">
              <a:buFont typeface="Symbol"/>
              <a:buChar char="•"/>
            </a:pPr>
            <a:r>
              <a:rPr lang="en-US"/>
              <a:t>Mentor Presentations; 3 categories</a:t>
            </a:r>
            <a:endParaRPr lang="en-US">
              <a:cs typeface="Calibri"/>
            </a:endParaRPr>
          </a:p>
          <a:p>
            <a:pPr marL="171450" indent="-171450">
              <a:buFont typeface="Symbol"/>
              <a:buChar char="•"/>
            </a:pPr>
            <a:r>
              <a:rPr lang="en-US"/>
              <a:t>Student Q&amp;A</a:t>
            </a:r>
            <a:endParaRPr lang="en-US">
              <a:cs typeface="Calibri"/>
            </a:endParaRPr>
          </a:p>
          <a:p>
            <a:pPr marL="171450" indent="-171450">
              <a:buFont typeface="Symbol"/>
              <a:buChar char="•"/>
            </a:pPr>
            <a:r>
              <a:rPr lang="en-US"/>
              <a:t>Official program concludes</a:t>
            </a:r>
            <a:endParaRPr lang="en-US">
              <a:cs typeface="Calibri"/>
            </a:endParaRPr>
          </a:p>
          <a:p>
            <a:endParaRPr lang="en-US">
              <a:cs typeface="Calibri"/>
            </a:endParaRPr>
          </a:p>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2</a:t>
            </a:fld>
            <a:endParaRPr lang="en-US"/>
          </a:p>
        </p:txBody>
      </p:sp>
    </p:spTree>
    <p:extLst>
      <p:ext uri="{BB962C8B-B14F-4D97-AF65-F5344CB8AC3E}">
        <p14:creationId xmlns:p14="http://schemas.microsoft.com/office/powerpoint/2010/main" val="196354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Elsa: </a:t>
            </a:r>
            <a:r>
              <a:rPr lang="en-US">
                <a:cs typeface="Calibri"/>
              </a:rPr>
              <a:t>The program is open to our three partner schools, City College of San Francisco, San Francisco State University, and College of Marin. To qualify for this program, you must be actively pursuing a degree, certificate in any major or have intention to transfer. You should be planning to enroll for spring, summer or fall 2023 classes. The program will run for a total of 10 weeks this summer, from late May to early August. There are 3 required onboarding and orientation days that interns are required to attend, which are Tuesday, May 29th, Thursday, May 30th, and Friday, May 31st. These days will likely be fully virtual, with possibility of an in-person session or two. There are approximately 18 positions available, which vary from part-time to full-time. Positions may be fully virtual or fully in-person, but most will be a hybrid of both. Positions are located in the 3 bay area counties our park touches, including San Mateo, Marin, and San Francisco counties.  Academic Interns receive a weekly stipend of either $250 or $500 depending on their schedules, and the opportunity to earn academic credit. There are also a multitude of enrichment and training opportunities for you to participate in, some of which will be required and others encouraged! </a:t>
            </a:r>
          </a:p>
          <a:p>
            <a:r>
              <a:rPr lang="en-US">
                <a:cs typeface="Calibri"/>
              </a:rPr>
              <a:t>Other benefits of participating in an internship include </a:t>
            </a:r>
            <a:r>
              <a:rPr lang="en-US"/>
              <a:t>gaining real work experience, hands-on training, professional workforce skills, leadership skills and more. Working here in the park, you'll create a wide network of professionals who may be potential connections for future job opportunities! </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3</a:t>
            </a:fld>
            <a:endParaRPr lang="en-US"/>
          </a:p>
        </p:txBody>
      </p:sp>
    </p:spTree>
    <p:extLst>
      <p:ext uri="{BB962C8B-B14F-4D97-AF65-F5344CB8AC3E}">
        <p14:creationId xmlns:p14="http://schemas.microsoft.com/office/powerpoint/2010/main" val="303042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Elsa</a:t>
            </a:r>
            <a:r>
              <a:rPr lang="en-US">
                <a:cs typeface="Calibri"/>
              </a:rPr>
              <a:t>: We have 6 focused goals for our internship programs here at Golden Gate. The first is what these internships are all about: </a:t>
            </a:r>
            <a:r>
              <a:rPr lang="en-US"/>
              <a:t>Creating immersive opportunities for young people to gain work and leadership skills through practical experience, interactive learning, essential skill building, and specialized training. Another big one is greater engagement of local youth who have been historically underserved in our national parks and public lands, particularly local youth of color, as well as youth from lower socio-economic means. These internships encourage and provide a ladder of learning and career pathways through community building, alumni engagement, and professional networking. We are working to cultivate our future workforce and next generation of leaders, offer transformative experiences that build deep connections to our public lands, all while providing support to meet fundamental needs of park management and operations.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74F936-DE7C-4DD0-AFFA-A8AA0EE0BC94}" type="slidenum">
              <a:rPr lang="en-US"/>
              <a:t>4</a:t>
            </a:fld>
            <a:endParaRPr lang="en-US"/>
          </a:p>
        </p:txBody>
      </p:sp>
    </p:spTree>
    <p:extLst>
      <p:ext uri="{BB962C8B-B14F-4D97-AF65-F5344CB8AC3E}">
        <p14:creationId xmlns:p14="http://schemas.microsoft.com/office/powerpoint/2010/main" val="2094106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Elsa</a:t>
            </a:r>
            <a:r>
              <a:rPr lang="en-US">
                <a:cs typeface="Calibri"/>
              </a:rPr>
              <a:t>: We are joined today by all of the mentors who will be hosting Academic Interns this summer and they're here to speak to you directly! They are excited to tell you more about their positions and help answer any initial questions you may have.</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5</a:t>
            </a:fld>
            <a:endParaRPr lang="en-US"/>
          </a:p>
        </p:txBody>
      </p:sp>
    </p:spTree>
    <p:extLst>
      <p:ext uri="{BB962C8B-B14F-4D97-AF65-F5344CB8AC3E}">
        <p14:creationId xmlns:p14="http://schemas.microsoft.com/office/powerpoint/2010/main" val="177312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Mackenzie</a:t>
            </a:r>
            <a:r>
              <a:rPr lang="en-US">
                <a:cs typeface="Calibri"/>
              </a:rPr>
              <a:t>: Our first section today is Interpretation and Education, and Museum Programs. We'll kick off the presentations today with Maya presenting on her digital media position. Maya, over to you.</a:t>
            </a:r>
          </a:p>
        </p:txBody>
      </p:sp>
      <p:sp>
        <p:nvSpPr>
          <p:cNvPr id="4" name="Slide Number Placeholder 3"/>
          <p:cNvSpPr>
            <a:spLocks noGrp="1"/>
          </p:cNvSpPr>
          <p:nvPr>
            <p:ph type="sldNum" sz="quarter" idx="5"/>
          </p:nvPr>
        </p:nvSpPr>
        <p:spPr/>
        <p:txBody>
          <a:bodyPr/>
          <a:lstStyle/>
          <a:p>
            <a:fld id="{8374F936-DE7C-4DD0-AFFA-A8AA0EE0BC94}" type="slidenum">
              <a:rPr lang="en-US"/>
              <a:t>6</a:t>
            </a:fld>
            <a:endParaRPr lang="en-US"/>
          </a:p>
        </p:txBody>
      </p:sp>
    </p:spTree>
    <p:extLst>
      <p:ext uri="{BB962C8B-B14F-4D97-AF65-F5344CB8AC3E}">
        <p14:creationId xmlns:p14="http://schemas.microsoft.com/office/powerpoint/2010/main" val="175669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looking for an undergraduate that is interested in financial management, real estate development, contracts administration, organizational development, and /or public-private partnership development.</a:t>
            </a:r>
          </a:p>
          <a:p>
            <a:endParaRPr lang="en-US">
              <a:cs typeface="Calibri"/>
            </a:endParaRPr>
          </a:p>
          <a:p>
            <a:r>
              <a:rPr lang="en-US"/>
              <a:t>Duties of the internship will be flexible based on GGNRA needs at the time and the selected intern’s interests. Sample duties include: </a:t>
            </a:r>
            <a:endParaRPr lang="en-US">
              <a:cs typeface="Calibri"/>
            </a:endParaRPr>
          </a:p>
          <a:p>
            <a:pPr marL="171450" indent="-171450">
              <a:buFont typeface="Arial"/>
              <a:buChar char="•"/>
            </a:pPr>
            <a:r>
              <a:rPr lang="en-US">
                <a:cs typeface="Calibri"/>
              </a:rPr>
              <a:t>Developing projects to implement or improve fee-based campgrounds </a:t>
            </a:r>
          </a:p>
          <a:p>
            <a:pPr marL="171450" indent="-171450">
              <a:buFont typeface="Arial"/>
              <a:buChar char="•"/>
            </a:pPr>
            <a:r>
              <a:rPr lang="en-US">
                <a:cs typeface="Calibri"/>
              </a:rPr>
              <a:t>Supporting a proposal for public EV charging fees</a:t>
            </a:r>
            <a:endParaRPr lang="en-US"/>
          </a:p>
          <a:p>
            <a:pPr marL="171450" indent="-171450">
              <a:buFont typeface="Arial"/>
              <a:buChar char="•"/>
            </a:pPr>
            <a:r>
              <a:rPr lang="en-US"/>
              <a:t>Processing permits for commercial activities on federal property </a:t>
            </a:r>
            <a:endParaRPr lang="en-US">
              <a:cs typeface="Calibri"/>
            </a:endParaRPr>
          </a:p>
          <a:p>
            <a:pPr marL="171450" indent="-171450">
              <a:buFont typeface="Arial"/>
              <a:buChar char="•"/>
            </a:pPr>
            <a:r>
              <a:rPr lang="en-US"/>
              <a:t>Supporting development of park financial and project planning tools </a:t>
            </a:r>
            <a:endParaRPr lang="en-US">
              <a:cs typeface="Calibri" panose="020F0502020204030204"/>
            </a:endParaRPr>
          </a:p>
          <a:p>
            <a:endParaRPr lang="en-US">
              <a:cs typeface="Calibri" panose="020F0502020204030204"/>
            </a:endParaRPr>
          </a:p>
          <a:p>
            <a:r>
              <a:rPr lang="en-US"/>
              <a:t>Desired Qualifications:</a:t>
            </a:r>
            <a:endParaRPr lang="en-US">
              <a:cs typeface="Calibri"/>
            </a:endParaRPr>
          </a:p>
          <a:p>
            <a:pPr marL="171450" indent="-171450">
              <a:buFont typeface="Arial"/>
              <a:buChar char="•"/>
            </a:pPr>
            <a:r>
              <a:rPr lang="en-US"/>
              <a:t>Curious and enthusiastic </a:t>
            </a:r>
            <a:endParaRPr lang="en-US">
              <a:cs typeface="Calibri" panose="020F0502020204030204"/>
            </a:endParaRPr>
          </a:p>
          <a:p>
            <a:pPr marL="171450" indent="-171450">
              <a:buFont typeface="Arial"/>
              <a:buChar char="•"/>
            </a:pPr>
            <a:r>
              <a:rPr lang="en-US"/>
              <a:t>Analytically minded </a:t>
            </a:r>
            <a:endParaRPr lang="en-US" err="1">
              <a:cs typeface="Calibri" panose="020F0502020204030204"/>
            </a:endParaRPr>
          </a:p>
          <a:p>
            <a:pPr marL="171450" indent="-171450">
              <a:buFont typeface="Arial"/>
              <a:buChar char="•"/>
            </a:pPr>
            <a:r>
              <a:rPr lang="en-US"/>
              <a:t>Relevant majors or areas of undergraduate study include business administration / management, public policy / administration, accounting, finance, economics, </a:t>
            </a:r>
            <a:r>
              <a:rPr lang="en-US" err="1"/>
              <a:t>etc</a:t>
            </a:r>
            <a:endParaRPr lang="en-US">
              <a:cs typeface="Calibri"/>
            </a:endParaRPr>
          </a:p>
        </p:txBody>
      </p:sp>
      <p:sp>
        <p:nvSpPr>
          <p:cNvPr id="4" name="Slide Number Placeholder 3"/>
          <p:cNvSpPr>
            <a:spLocks noGrp="1"/>
          </p:cNvSpPr>
          <p:nvPr>
            <p:ph type="sldNum" sz="quarter" idx="5"/>
          </p:nvPr>
        </p:nvSpPr>
        <p:spPr/>
        <p:txBody>
          <a:bodyPr/>
          <a:lstStyle/>
          <a:p>
            <a:fld id="{8374F936-DE7C-4DD0-AFFA-A8AA0EE0BC94}" type="slidenum">
              <a:rPr lang="en-US"/>
              <a:t>7</a:t>
            </a:fld>
            <a:endParaRPr lang="en-US"/>
          </a:p>
        </p:txBody>
      </p:sp>
    </p:spTree>
    <p:extLst>
      <p:ext uri="{BB962C8B-B14F-4D97-AF65-F5344CB8AC3E}">
        <p14:creationId xmlns:p14="http://schemas.microsoft.com/office/powerpoint/2010/main" val="2118085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looking for a Public Affairs and Special Park Uses Intern who has excellent written and oral communication skills and can think on his/her/their feet. The intern will assist in developing content for multiple platforms to explain agency actions or policies that will increase understanding among internal and external audiences. In this position it is important to possess effective written and oral communication skills for interacting with park visitors, park partners, park staff and other stakeholders. </a:t>
            </a:r>
          </a:p>
          <a:p>
            <a:r>
              <a:rPr lang="en-US"/>
              <a:t>Working as part of a team, you will be provided with a supportive internship environment that introduces you (or reinforces your knowledge) to civic engagement, public outreach, media relations, and special park uses programs in national parks. </a:t>
            </a:r>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9</a:t>
            </a:fld>
            <a:endParaRPr lang="en-US"/>
          </a:p>
        </p:txBody>
      </p:sp>
    </p:spTree>
    <p:extLst>
      <p:ext uri="{BB962C8B-B14F-4D97-AF65-F5344CB8AC3E}">
        <p14:creationId xmlns:p14="http://schemas.microsoft.com/office/powerpoint/2010/main" val="1729172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looking for a Sustainability Intern that will work in the Planning and Environmental Programs Division of the Golden Gate National Recreation Area.  The intern will assist with policy and planning for a range of sustainability projects and programs throughout the park.</a:t>
            </a:r>
          </a:p>
          <a:p>
            <a:endParaRPr lang="en-US"/>
          </a:p>
          <a:p>
            <a:pPr marL="171450" indent="-171450">
              <a:buFont typeface="Symbol"/>
              <a:buChar char="•"/>
            </a:pPr>
            <a:r>
              <a:rPr lang="en-US"/>
              <a:t>A lot of the focus in Summer 2022 will be around climate change and sustainability education and outreach:</a:t>
            </a:r>
            <a:endParaRPr lang="en-US">
              <a:cs typeface="Calibri"/>
            </a:endParaRPr>
          </a:p>
          <a:p>
            <a:pPr marL="628650" lvl="1" indent="-171450">
              <a:buFont typeface="Courier New"/>
              <a:buChar char="○"/>
            </a:pPr>
            <a:r>
              <a:rPr lang="en-US">
                <a:cs typeface="Calibri"/>
              </a:rPr>
              <a:t>Written newsletter items on what the park is doing; helping plan guest speakers, maybe even help with a video production</a:t>
            </a:r>
            <a:endParaRPr lang="en-US"/>
          </a:p>
          <a:p>
            <a:pPr marL="171450" indent="-171450">
              <a:buFont typeface="Symbol"/>
              <a:buChar char="•"/>
            </a:pPr>
            <a:r>
              <a:rPr lang="en-US"/>
              <a:t>Other opportunities may include working on sustainability projects related to energy and water conservation, transportation, or solid waste diversion</a:t>
            </a:r>
            <a:endParaRPr lang="en-US">
              <a:cs typeface="Calibri"/>
            </a:endParaRPr>
          </a:p>
          <a:p>
            <a:pPr marL="171450" indent="-171450">
              <a:buFont typeface="Symbol"/>
              <a:buChar char="•"/>
            </a:pPr>
            <a:r>
              <a:rPr lang="en-US">
                <a:cs typeface="Calibri"/>
              </a:rPr>
              <a:t>We are also having discussions about updating our Climate Change Action Plan, so you can be involved in policy discussions as well</a:t>
            </a:r>
          </a:p>
          <a:p>
            <a:pPr marL="171450" indent="-171450">
              <a:buFont typeface="Symbol"/>
              <a:buChar char="•"/>
            </a:pPr>
            <a:r>
              <a:rPr lang="en-US">
                <a:cs typeface="Calibri"/>
              </a:rPr>
              <a:t>I also plan to have a high school intern at the same time, so there may be some mentoring opportunities available as well. </a:t>
            </a:r>
          </a:p>
          <a:p>
            <a:pPr marL="171450" indent="-171450">
              <a:buFont typeface="Symbol"/>
              <a:buChar char="•"/>
            </a:pPr>
            <a:endParaRPr lang="en-US"/>
          </a:p>
          <a:p>
            <a:pPr>
              <a:buFont typeface="Arial"/>
              <a:buChar char="•"/>
            </a:pPr>
            <a:r>
              <a:rPr lang="en-US"/>
              <a:t>Describe what the internship will be like day to day: combo of office and field work; some virtual and some in-person depending on covid restrictions</a:t>
            </a:r>
            <a:endParaRPr lang="en-US">
              <a:cs typeface="Calibri"/>
            </a:endParaRPr>
          </a:p>
          <a:p>
            <a:pPr>
              <a:buFont typeface="Arial"/>
              <a:buChar char="•"/>
            </a:pPr>
            <a:r>
              <a:rPr lang="en-US"/>
              <a:t>What are some skills that can be gained from this internship: planning, implementation, collaboration, communication </a:t>
            </a:r>
            <a:endParaRPr lang="en-US">
              <a:cs typeface="Calibri"/>
            </a:endParaRPr>
          </a:p>
          <a:p>
            <a:pPr>
              <a:buFont typeface="Arial"/>
              <a:buChar char="•"/>
            </a:pPr>
            <a:r>
              <a:rPr lang="en-US"/>
              <a:t>Why do you enjoy going to work everyday?   </a:t>
            </a:r>
          </a:p>
          <a:p>
            <a:pPr>
              <a:buFont typeface="Arial"/>
              <a:buChar char="•"/>
            </a:pPr>
            <a:r>
              <a:rPr lang="en-US"/>
              <a:t>What is your favorite part of your job?  </a:t>
            </a:r>
            <a:endParaRPr lang="en-US">
              <a:cs typeface="Calibri"/>
            </a:endParaRPr>
          </a:p>
          <a:p>
            <a:pPr>
              <a:buFont typeface="Arial"/>
              <a:buChar char="•"/>
            </a:pPr>
            <a:r>
              <a:rPr lang="en-US"/>
              <a:t>Sharing the challenges you might face and creative ways to tackle them  </a:t>
            </a:r>
            <a:endParaRPr lang="en-US">
              <a:cs typeface="Calibri"/>
            </a:endParaRPr>
          </a:p>
          <a:p>
            <a:pPr>
              <a:buFont typeface="Arial"/>
              <a:buChar char="•"/>
            </a:pPr>
            <a:r>
              <a:rPr lang="en-US"/>
              <a:t>Share something you'd like students to know about the internship  </a:t>
            </a:r>
            <a:endParaRPr lang="en-US">
              <a:cs typeface="Calibri"/>
            </a:endParaRPr>
          </a:p>
          <a:p>
            <a:pPr marL="171450" indent="-171450">
              <a:buFont typeface="Symbol"/>
              <a:buChar char="•"/>
            </a:pPr>
            <a:endParaRPr lang="en-US">
              <a:cs typeface="Calibri"/>
            </a:endParaRPr>
          </a:p>
          <a:p>
            <a:pPr marL="171450" indent="-171450">
              <a:buFont typeface="Symbo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B3DE626-7193-40F3-A7E8-BF93703BE9CA}" type="slidenum">
              <a:rPr lang="en-US"/>
              <a:t>12</a:t>
            </a:fld>
            <a:endParaRPr lang="en-US"/>
          </a:p>
        </p:txBody>
      </p:sp>
    </p:spTree>
    <p:extLst>
      <p:ext uri="{BB962C8B-B14F-4D97-AF65-F5344CB8AC3E}">
        <p14:creationId xmlns:p14="http://schemas.microsoft.com/office/powerpoint/2010/main" val="221462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Title">
    <p:spTree>
      <p:nvGrpSpPr>
        <p:cNvPr id="1" name=""/>
        <p:cNvGrpSpPr/>
        <p:nvPr/>
      </p:nvGrpSpPr>
      <p:grpSpPr>
        <a:xfrm>
          <a:off x="0" y="0"/>
          <a:ext cx="0" cy="0"/>
          <a:chOff x="0" y="0"/>
          <a:chExt cx="0" cy="0"/>
        </a:xfrm>
      </p:grpSpPr>
      <p:sp>
        <p:nvSpPr>
          <p:cNvPr id="4" name="Rectangle 3"/>
          <p:cNvSpPr/>
          <p:nvPr/>
        </p:nvSpPr>
        <p:spPr>
          <a:xfrm>
            <a:off x="11723" y="0"/>
            <a:ext cx="12155424" cy="844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1723" y="0"/>
            <a:ext cx="12155424" cy="844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2"/>
          <p:cNvSpPr>
            <a:spLocks noChangeArrowheads="1"/>
          </p:cNvSpPr>
          <p:nvPr userDrawn="1"/>
        </p:nvSpPr>
        <p:spPr bwMode="auto">
          <a:xfrm>
            <a:off x="0" y="-8965"/>
            <a:ext cx="12192000" cy="850900"/>
          </a:xfrm>
          <a:prstGeom prst="rect">
            <a:avLst/>
          </a:prstGeom>
          <a:solidFill>
            <a:schemeClr val="tx1">
              <a:lumMod val="75000"/>
              <a:lumOff val="25000"/>
            </a:schemeClr>
          </a:solidFill>
          <a:ln w="9525">
            <a:solidFill>
              <a:srgbClr val="404040"/>
            </a:solidFill>
            <a:miter lim="800000"/>
            <a:headEnd/>
            <a:tailEnd/>
          </a:ln>
          <a:effectLst/>
        </p:spPr>
        <p:txBody>
          <a:bodyPr wrap="none" anchor="ctr"/>
          <a:lstStyle/>
          <a:p>
            <a:endParaRPr lang="en-US" sz="1800">
              <a:latin typeface="Frutiger LT Std 45 Light" pitchFamily="34" charset="0"/>
            </a:endParaRPr>
          </a:p>
        </p:txBody>
      </p:sp>
      <p:sp>
        <p:nvSpPr>
          <p:cNvPr id="15" name="Picture Placeholder 13"/>
          <p:cNvSpPr>
            <a:spLocks noGrp="1"/>
          </p:cNvSpPr>
          <p:nvPr>
            <p:ph type="pic" sz="quarter" idx="10"/>
          </p:nvPr>
        </p:nvSpPr>
        <p:spPr>
          <a:xfrm>
            <a:off x="11723" y="841936"/>
            <a:ext cx="12180277" cy="6016064"/>
          </a:xfrm>
        </p:spPr>
        <p:txBody>
          <a:bodyPr/>
          <a:lstStyle/>
          <a:p>
            <a:r>
              <a:rPr lang="en-US"/>
              <a:t>Click icon to add picture</a:t>
            </a:r>
          </a:p>
        </p:txBody>
      </p:sp>
      <p:sp>
        <p:nvSpPr>
          <p:cNvPr id="13" name="Title 1"/>
          <p:cNvSpPr>
            <a:spLocks noGrp="1"/>
          </p:cNvSpPr>
          <p:nvPr>
            <p:ph type="ctrTitle" hasCustomPrompt="1"/>
          </p:nvPr>
        </p:nvSpPr>
        <p:spPr>
          <a:xfrm>
            <a:off x="11723" y="850428"/>
            <a:ext cx="12180277" cy="732391"/>
          </a:xfrm>
          <a:solidFill>
            <a:srgbClr val="82BADB">
              <a:alpha val="50000"/>
            </a:srgbClr>
          </a:solidFill>
        </p:spPr>
        <p:txBody>
          <a:bodyPr lIns="274320">
            <a:normAutofit/>
          </a:bodyPr>
          <a:lstStyle>
            <a:lvl1pPr algn="l">
              <a:defRPr sz="2400" cap="all" baseline="0">
                <a:effectLst>
                  <a:outerShdw blurRad="50800" dist="38100" dir="2700000" algn="tl" rotWithShape="0">
                    <a:prstClr val="black">
                      <a:alpha val="40000"/>
                    </a:prstClr>
                  </a:outerShdw>
                </a:effectLst>
                <a:latin typeface="+mj-lt"/>
                <a:cs typeface="Arial" panose="020B0604020202020204" pitchFamily="34" charset="0"/>
              </a:defRPr>
            </a:lvl1pPr>
          </a:lstStyle>
          <a:p>
            <a:r>
              <a:rPr lang="en-US"/>
              <a:t>TITLE</a:t>
            </a:r>
            <a:br>
              <a:rPr lang="en-US"/>
            </a:br>
            <a:r>
              <a:rPr lang="en-US" sz="1400" cap="none" baseline="0"/>
              <a:t>Subtitle</a:t>
            </a:r>
            <a:endParaRPr lang="en-US"/>
          </a:p>
        </p:txBody>
      </p:sp>
      <p:pic>
        <p:nvPicPr>
          <p:cNvPr id="8" name="Picture 7">
            <a:extLst>
              <a:ext uri="{FF2B5EF4-FFF2-40B4-BE49-F238E27FC236}">
                <a16:creationId xmlns:a16="http://schemas.microsoft.com/office/drawing/2014/main" id="{2E115C1D-F21C-4E4D-BD23-5B2F77F7C1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381" y="55793"/>
            <a:ext cx="537882" cy="738842"/>
          </a:xfrm>
          <a:prstGeom prst="rect">
            <a:avLst/>
          </a:prstGeom>
        </p:spPr>
      </p:pic>
    </p:spTree>
    <p:extLst>
      <p:ext uri="{BB962C8B-B14F-4D97-AF65-F5344CB8AC3E}">
        <p14:creationId xmlns:p14="http://schemas.microsoft.com/office/powerpoint/2010/main" val="417838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Titl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1723" y="844550"/>
            <a:ext cx="12192000" cy="6013450"/>
          </a:xfrm>
        </p:spPr>
        <p:txBody>
          <a:bodyPr/>
          <a:lstStyle>
            <a:lvl1pPr>
              <a:defRPr cap="small" baseline="0"/>
            </a:lvl1pPr>
          </a:lstStyle>
          <a:p>
            <a:r>
              <a:rPr lang="en-US"/>
              <a:t>Click icon to add picture</a:t>
            </a:r>
          </a:p>
        </p:txBody>
      </p:sp>
      <p:sp>
        <p:nvSpPr>
          <p:cNvPr id="2" name="Title 1"/>
          <p:cNvSpPr>
            <a:spLocks noGrp="1"/>
          </p:cNvSpPr>
          <p:nvPr>
            <p:ph type="ctrTitle" hasCustomPrompt="1"/>
          </p:nvPr>
        </p:nvSpPr>
        <p:spPr>
          <a:xfrm>
            <a:off x="0" y="1775012"/>
            <a:ext cx="11032067" cy="1442641"/>
          </a:xfrm>
          <a:solidFill>
            <a:srgbClr val="FFFFFF">
              <a:alpha val="50196"/>
            </a:srgbClr>
          </a:solidFill>
          <a:ln w="9525">
            <a:noFill/>
            <a:miter lim="800000"/>
            <a:headEnd/>
            <a:tailEnd/>
          </a:ln>
          <a:effectLst/>
        </p:spPr>
        <p:txBody>
          <a:bodyPr wrap="square" bIns="640080" anchor="b">
            <a:normAutofit/>
          </a:bodyPr>
          <a:lstStyle>
            <a:lvl1pPr marL="0" indent="403225" algn="l">
              <a:defRPr lang="en-US" sz="3600" cap="small" baseline="0" dirty="0">
                <a:solidFill>
                  <a:schemeClr val="tx1"/>
                </a:solidFill>
                <a:effectLst>
                  <a:outerShdw blurRad="50800" dist="38100" dir="2700000" algn="tl" rotWithShape="0">
                    <a:prstClr val="black">
                      <a:alpha val="40000"/>
                    </a:prstClr>
                  </a:outerShdw>
                </a:effectLst>
                <a:latin typeface="Frutiger LT Std 55 Light"/>
                <a:ea typeface="+mn-ea"/>
                <a:cs typeface="Arial" panose="020B0604020202020204" pitchFamily="34" charset="0"/>
              </a:defRPr>
            </a:lvl1pPr>
          </a:lstStyle>
          <a:p>
            <a:pPr marL="0" lvl="0"/>
            <a:r>
              <a:rPr lang="en-US"/>
              <a:t>Click to edit master title</a:t>
            </a:r>
          </a:p>
        </p:txBody>
      </p:sp>
      <p:sp>
        <p:nvSpPr>
          <p:cNvPr id="4" name="Rectangle 3"/>
          <p:cNvSpPr/>
          <p:nvPr/>
        </p:nvSpPr>
        <p:spPr>
          <a:xfrm>
            <a:off x="11723" y="0"/>
            <a:ext cx="12155424" cy="844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0" hasCustomPrompt="1"/>
          </p:nvPr>
        </p:nvSpPr>
        <p:spPr>
          <a:xfrm>
            <a:off x="7224514" y="5429296"/>
            <a:ext cx="4936067" cy="808008"/>
          </a:xfrm>
          <a:solidFill>
            <a:srgbClr val="FFFFFF">
              <a:alpha val="50196"/>
            </a:srgbClr>
          </a:solidFill>
          <a:ln>
            <a:noFill/>
          </a:ln>
          <a:effectLst/>
        </p:spPr>
        <p:txBody>
          <a:bodyPr bIns="457200" anchor="b"/>
          <a:lstStyle>
            <a:lvl1pPr marL="0" indent="0" algn="r">
              <a:defRPr sz="2400" b="0" cap="small" baseline="0">
                <a:solidFill>
                  <a:schemeClr val="tx1"/>
                </a:solidFill>
                <a:effectLst>
                  <a:outerShdw blurRad="50800" dist="38100" dir="2700000" algn="tl" rotWithShape="0">
                    <a:prstClr val="black">
                      <a:alpha val="40000"/>
                    </a:prstClr>
                  </a:outerShdw>
                </a:effectLst>
                <a:latin typeface="Frutiger LT Std 55 Light"/>
              </a:defRPr>
            </a:lvl1pPr>
          </a:lstStyle>
          <a:p>
            <a:pPr lvl="0"/>
            <a:r>
              <a:rPr lang="en-US"/>
              <a:t>Click to edit presenter</a:t>
            </a:r>
          </a:p>
        </p:txBody>
      </p:sp>
      <p:sp>
        <p:nvSpPr>
          <p:cNvPr id="12" name="Rectangle 11"/>
          <p:cNvSpPr/>
          <p:nvPr userDrawn="1"/>
        </p:nvSpPr>
        <p:spPr>
          <a:xfrm>
            <a:off x="11723" y="0"/>
            <a:ext cx="12155424" cy="844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2"/>
          <p:cNvSpPr>
            <a:spLocks noChangeArrowheads="1"/>
          </p:cNvSpPr>
          <p:nvPr userDrawn="1"/>
        </p:nvSpPr>
        <p:spPr bwMode="auto">
          <a:xfrm>
            <a:off x="0" y="-8965"/>
            <a:ext cx="12192000" cy="850900"/>
          </a:xfrm>
          <a:prstGeom prst="rect">
            <a:avLst/>
          </a:prstGeom>
          <a:solidFill>
            <a:schemeClr val="tx1">
              <a:lumMod val="75000"/>
              <a:lumOff val="25000"/>
            </a:schemeClr>
          </a:solidFill>
          <a:ln w="9525">
            <a:solidFill>
              <a:srgbClr val="404040"/>
            </a:solidFill>
            <a:miter lim="800000"/>
            <a:headEnd/>
            <a:tailEnd/>
          </a:ln>
          <a:effectLst/>
        </p:spPr>
        <p:txBody>
          <a:bodyPr wrap="none" anchor="ctr"/>
          <a:lstStyle/>
          <a:p>
            <a:endParaRPr lang="en-US" sz="1800">
              <a:latin typeface="Frutiger LT Std 45 Light" pitchFamily="34" charset="0"/>
            </a:endParaRPr>
          </a:p>
        </p:txBody>
      </p:sp>
      <p:sp>
        <p:nvSpPr>
          <p:cNvPr id="3" name="Subtitle 2"/>
          <p:cNvSpPr>
            <a:spLocks noGrp="1"/>
          </p:cNvSpPr>
          <p:nvPr>
            <p:ph type="subTitle" idx="1"/>
          </p:nvPr>
        </p:nvSpPr>
        <p:spPr>
          <a:xfrm>
            <a:off x="1" y="2684891"/>
            <a:ext cx="11032067" cy="524474"/>
          </a:xfrm>
          <a:noFill/>
          <a:ln w="9525">
            <a:noFill/>
            <a:miter lim="800000"/>
            <a:headEnd/>
            <a:tailEnd/>
          </a:ln>
          <a:effectLst/>
        </p:spPr>
        <p:txBody>
          <a:bodyPr vert="horz" wrap="square" lIns="0" tIns="45720" rIns="91440" bIns="45720" rtlCol="0" anchor="t">
            <a:normAutofit/>
          </a:bodyPr>
          <a:lstStyle>
            <a:lvl1pPr marL="0" indent="403225">
              <a:defRPr lang="en-US" sz="2800" b="1" cap="small" baseline="0" dirty="0">
                <a:solidFill>
                  <a:srgbClr val="B6771A"/>
                </a:solidFill>
                <a:effectLst>
                  <a:outerShdw blurRad="50800" dist="38100" dir="2700000" algn="tl" rotWithShape="0">
                    <a:prstClr val="black">
                      <a:alpha val="40000"/>
                    </a:prstClr>
                  </a:outerShdw>
                </a:effectLst>
                <a:latin typeface="Frutiger LT Std 55 Light"/>
              </a:defRPr>
            </a:lvl1pPr>
          </a:lstStyle>
          <a:p>
            <a:pPr lvl="0">
              <a:spcBef>
                <a:spcPct val="0"/>
              </a:spcBef>
            </a:pPr>
            <a:r>
              <a:rPr lang="en-US"/>
              <a:t>Click to edit Master subtitle style</a:t>
            </a:r>
          </a:p>
        </p:txBody>
      </p:sp>
      <p:sp>
        <p:nvSpPr>
          <p:cNvPr id="8" name="Text Placeholder 6"/>
          <p:cNvSpPr>
            <a:spLocks noGrp="1"/>
          </p:cNvSpPr>
          <p:nvPr>
            <p:ph type="body" sz="quarter" idx="11" hasCustomPrompt="1"/>
          </p:nvPr>
        </p:nvSpPr>
        <p:spPr>
          <a:xfrm>
            <a:off x="7231080" y="5833300"/>
            <a:ext cx="4936067" cy="385057"/>
          </a:xfrm>
          <a:noFill/>
          <a:effectLst/>
        </p:spPr>
        <p:txBody>
          <a:bodyPr anchor="b"/>
          <a:lstStyle>
            <a:lvl1pPr marL="0" indent="0" algn="r">
              <a:defRPr sz="2000" b="0" cap="small" baseline="0">
                <a:solidFill>
                  <a:schemeClr val="tx1"/>
                </a:solidFill>
                <a:effectLst>
                  <a:outerShdw blurRad="50800" dist="38100" dir="2700000" algn="tl" rotWithShape="0">
                    <a:prstClr val="black">
                      <a:alpha val="40000"/>
                    </a:prstClr>
                  </a:outerShdw>
                </a:effectLst>
                <a:latin typeface="Frutiger LT Std 55 Light"/>
              </a:defRPr>
            </a:lvl1pPr>
          </a:lstStyle>
          <a:p>
            <a:pPr lvl="0"/>
            <a:r>
              <a:rPr lang="en-US"/>
              <a:t>Click to edit date</a:t>
            </a:r>
          </a:p>
        </p:txBody>
      </p:sp>
      <p:pic>
        <p:nvPicPr>
          <p:cNvPr id="13" name="Picture 12">
            <a:extLst>
              <a:ext uri="{FF2B5EF4-FFF2-40B4-BE49-F238E27FC236}">
                <a16:creationId xmlns:a16="http://schemas.microsoft.com/office/drawing/2014/main" id="{697F1B17-A3B7-48C2-8C8C-4C9FD2C876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381" y="55793"/>
            <a:ext cx="537882" cy="738842"/>
          </a:xfrm>
          <a:prstGeom prst="rect">
            <a:avLst/>
          </a:prstGeom>
        </p:spPr>
      </p:pic>
    </p:spTree>
    <p:extLst>
      <p:ext uri="{BB962C8B-B14F-4D97-AF65-F5344CB8AC3E}">
        <p14:creationId xmlns:p14="http://schemas.microsoft.com/office/powerpoint/2010/main" val="2881586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Text">
    <p:spTree>
      <p:nvGrpSpPr>
        <p:cNvPr id="1" name=""/>
        <p:cNvGrpSpPr/>
        <p:nvPr/>
      </p:nvGrpSpPr>
      <p:grpSpPr>
        <a:xfrm>
          <a:off x="0" y="0"/>
          <a:ext cx="0" cy="0"/>
          <a:chOff x="0" y="0"/>
          <a:chExt cx="0" cy="0"/>
        </a:xfrm>
      </p:grpSpPr>
      <p:sp>
        <p:nvSpPr>
          <p:cNvPr id="6" name="Rectangle 5"/>
          <p:cNvSpPr/>
          <p:nvPr userDrawn="1"/>
        </p:nvSpPr>
        <p:spPr>
          <a:xfrm>
            <a:off x="630766" y="1154499"/>
            <a:ext cx="10972801" cy="46155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457200" y="1154113"/>
            <a:ext cx="11288184" cy="5207001"/>
          </a:xfrm>
        </p:spPr>
        <p:txBody>
          <a:bodyPr>
            <a:noAutofit/>
          </a:bodyPr>
          <a:lstStyle>
            <a:lvl1pPr>
              <a:defRPr sz="1600">
                <a:solidFill>
                  <a:schemeClr val="tx1"/>
                </a:solidFill>
                <a:latin typeface="Frutiger LT Std 45 Roman"/>
                <a:cs typeface="Arial" panose="020B0604020202020204" pitchFamily="34" charset="0"/>
              </a:defRPr>
            </a:lvl1pPr>
            <a:lvl2pPr marL="344488" indent="-231775">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hasCustomPrompt="1"/>
          </p:nvPr>
        </p:nvSpPr>
        <p:spPr>
          <a:xfrm>
            <a:off x="457201" y="20516"/>
            <a:ext cx="10550768" cy="809396"/>
          </a:xfrm>
          <a:prstGeom prst="rect">
            <a:avLst/>
          </a:prstGeom>
        </p:spPr>
        <p:txBody>
          <a:bodyPr vert="horz" lIns="0" tIns="45720" rIns="91440" bIns="0" rtlCol="0" anchor="b">
            <a:normAutofit/>
          </a:bodyPr>
          <a:lstStyle>
            <a:lvl1pPr>
              <a:defRPr lang="en-US" dirty="0"/>
            </a:lvl1pPr>
          </a:lstStyle>
          <a:p>
            <a:pPr lvl="0"/>
            <a:r>
              <a:rPr lang="en-US"/>
              <a:t>Click to edit master title style</a:t>
            </a:r>
          </a:p>
        </p:txBody>
      </p:sp>
      <p:sp>
        <p:nvSpPr>
          <p:cNvPr id="7" name="Rectangle 6">
            <a:extLst>
              <a:ext uri="{FF2B5EF4-FFF2-40B4-BE49-F238E27FC236}">
                <a16:creationId xmlns:a16="http://schemas.microsoft.com/office/drawing/2014/main" id="{4FDD95EF-0AB3-43CF-98EF-055FA75D116F}"/>
              </a:ext>
            </a:extLst>
          </p:cNvPr>
          <p:cNvSpPr/>
          <p:nvPr userDrawn="1"/>
        </p:nvSpPr>
        <p:spPr>
          <a:xfrm rot="5400000">
            <a:off x="5943101" y="609102"/>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Slide Number Placeholder 3">
            <a:extLst>
              <a:ext uri="{FF2B5EF4-FFF2-40B4-BE49-F238E27FC236}">
                <a16:creationId xmlns:a16="http://schemas.microsoft.com/office/drawing/2014/main" id="{F5252F31-2315-45F2-A917-56F60137A1AA}"/>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961127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B7C43A-8D22-4A30-95AC-2CF0B557E98E}"/>
              </a:ext>
            </a:extLst>
          </p:cNvPr>
          <p:cNvSpPr/>
          <p:nvPr userDrawn="1"/>
        </p:nvSpPr>
        <p:spPr>
          <a:xfrm rot="5400000">
            <a:off x="5943101" y="618189"/>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 name="Picture Placeholder 4"/>
          <p:cNvSpPr>
            <a:spLocks noGrp="1"/>
          </p:cNvSpPr>
          <p:nvPr>
            <p:ph type="pic" sz="quarter" idx="11"/>
          </p:nvPr>
        </p:nvSpPr>
        <p:spPr>
          <a:xfrm>
            <a:off x="0" y="850900"/>
            <a:ext cx="12192000" cy="6007100"/>
          </a:xfrm>
        </p:spPr>
        <p:txBody>
          <a:bodyPr/>
          <a:lstStyle/>
          <a:p>
            <a:r>
              <a:rPr lang="en-US"/>
              <a:t>Click icon to add picture</a:t>
            </a:r>
          </a:p>
        </p:txBody>
      </p:sp>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7" name="Text Placeholder 6"/>
          <p:cNvSpPr>
            <a:spLocks noGrp="1"/>
          </p:cNvSpPr>
          <p:nvPr>
            <p:ph type="body" sz="quarter" idx="12" hasCustomPrompt="1"/>
          </p:nvPr>
        </p:nvSpPr>
        <p:spPr>
          <a:xfrm>
            <a:off x="457200" y="1452563"/>
            <a:ext cx="11288184" cy="4908550"/>
          </a:xfrm>
        </p:spPr>
        <p:txBody>
          <a:bodyPr/>
          <a:lstStyle>
            <a:lvl1pPr>
              <a:defRPr sz="1800">
                <a:latin typeface="Frutiger LT Std 45 Roman"/>
              </a:defRPr>
            </a:lvl1pPr>
            <a:lvl2pPr>
              <a:defRPr sz="1800">
                <a:latin typeface="Frutiger LT Std 45 Roman"/>
              </a:defRPr>
            </a:lvl2pPr>
            <a:lvl3pPr>
              <a:defRPr sz="1800">
                <a:latin typeface="Frutiger LT Std 45 Roman"/>
              </a:defRPr>
            </a:lvl3pPr>
            <a:lvl4pPr>
              <a:defRPr sz="1800">
                <a:latin typeface="Frutiger LT Std 45 Roman"/>
              </a:defRPr>
            </a:lvl4pPr>
            <a:lvl5pPr>
              <a:defRPr sz="1800">
                <a:latin typeface="Frutiger LT Std 45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a:extLst>
              <a:ext uri="{FF2B5EF4-FFF2-40B4-BE49-F238E27FC236}">
                <a16:creationId xmlns:a16="http://schemas.microsoft.com/office/drawing/2014/main" id="{9D721582-0F78-4E9B-925A-4E2A8C98D74D}"/>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3964485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lide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CC8365-669F-4385-B740-FB15EBE1E30B}"/>
              </a:ext>
            </a:extLst>
          </p:cNvPr>
          <p:cNvSpPr/>
          <p:nvPr userDrawn="1"/>
        </p:nvSpPr>
        <p:spPr>
          <a:xfrm rot="5400000">
            <a:off x="5943101" y="618189"/>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p:cNvSpPr>
            <a:spLocks noGrp="1"/>
          </p:cNvSpPr>
          <p:nvPr>
            <p:ph type="title" hasCustomPrompt="1"/>
          </p:nvPr>
        </p:nvSpPr>
        <p:spPr/>
        <p:txBody>
          <a:bodyPr vert="horz" lIns="0" tIns="45720" rIns="91440" bIns="0" rtlCol="0" anchor="b">
            <a:normAutofit/>
          </a:bodyPr>
          <a:lstStyle>
            <a:lvl1pPr>
              <a:defRPr lang="en-US" dirty="0"/>
            </a:lvl1pPr>
          </a:lstStyle>
          <a:p>
            <a:pPr lvl="0"/>
            <a:r>
              <a:rPr lang="en-US"/>
              <a:t>Click to edit master title style</a:t>
            </a:r>
          </a:p>
        </p:txBody>
      </p:sp>
      <p:sp>
        <p:nvSpPr>
          <p:cNvPr id="5" name="Slide Number Placeholder 4"/>
          <p:cNvSpPr>
            <a:spLocks noGrp="1"/>
          </p:cNvSpPr>
          <p:nvPr>
            <p:ph type="sldNum" sz="quarter" idx="10"/>
          </p:nvPr>
        </p:nvSpPr>
        <p:spPr>
          <a:xfrm>
            <a:off x="9347200" y="6591806"/>
            <a:ext cx="2844800" cy="245678"/>
          </a:xfrm>
        </p:spPr>
        <p:txBody>
          <a:bodyPr/>
          <a:lstStyle>
            <a:lvl1pPr>
              <a:defRPr>
                <a:solidFill>
                  <a:schemeClr val="tx1"/>
                </a:solidFill>
                <a:latin typeface="Frutiger LT Std 45 Light" panose="020B0402020204020204" pitchFamily="34" charset="0"/>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3356034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Title &amp;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722F53-04C5-4700-918F-9F8DC6E6A3EE}"/>
              </a:ext>
            </a:extLst>
          </p:cNvPr>
          <p:cNvSpPr/>
          <p:nvPr userDrawn="1"/>
        </p:nvSpPr>
        <p:spPr>
          <a:xfrm rot="5400000">
            <a:off x="5943101" y="619371"/>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 name="Content Placeholder 2"/>
          <p:cNvSpPr>
            <a:spLocks noGrp="1"/>
          </p:cNvSpPr>
          <p:nvPr>
            <p:ph idx="1" hasCustomPrompt="1"/>
          </p:nvPr>
        </p:nvSpPr>
        <p:spPr>
          <a:xfrm>
            <a:off x="457200" y="1729212"/>
            <a:ext cx="11288184" cy="4631901"/>
          </a:xfrm>
        </p:spPr>
        <p:txBody>
          <a:bodyPr>
            <a:noAutofit/>
          </a:bodyPr>
          <a:lstStyle>
            <a:lvl1pPr>
              <a:defRPr sz="1600">
                <a:solidFill>
                  <a:schemeClr val="tx1"/>
                </a:solidFill>
                <a:latin typeface="Frutiger LT Std 45 Light" panose="020B0402020204020204" pitchFamily="34" charset="0"/>
                <a:cs typeface="Arial" panose="020B0604020202020204" pitchFamily="34" charset="0"/>
              </a:defRPr>
            </a:lvl1pPr>
            <a:lvl2pPr marL="344488" indent="-231775">
              <a:defRPr sz="1600">
                <a:solidFill>
                  <a:schemeClr val="tx1"/>
                </a:solidFill>
                <a:latin typeface="Frutiger LT Std 45 Light" panose="020B0402020204020204" pitchFamily="34" charset="0"/>
              </a:defRPr>
            </a:lvl2pPr>
            <a:lvl3pPr>
              <a:defRPr sz="1600">
                <a:solidFill>
                  <a:schemeClr val="tx1"/>
                </a:solidFill>
                <a:latin typeface="Frutiger LT Std 45 Light" panose="020B0402020204020204" pitchFamily="34" charset="0"/>
              </a:defRPr>
            </a:lvl3pPr>
            <a:lvl4pPr>
              <a:defRPr sz="1600">
                <a:solidFill>
                  <a:schemeClr val="tx1"/>
                </a:solidFill>
                <a:latin typeface="Frutiger LT Std 45 Light" panose="020B0402020204020204" pitchFamily="34" charset="0"/>
              </a:defRPr>
            </a:lvl4pPr>
            <a:lvl5pPr>
              <a:defRPr sz="1600">
                <a:solidFill>
                  <a:schemeClr val="tx1"/>
                </a:solidFill>
                <a:latin typeface="Frutiger LT Std 45 Light" panose="020B0402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6582281"/>
            <a:ext cx="2844800" cy="255203"/>
          </a:xfrm>
        </p:spPr>
        <p:txBody>
          <a:bodyPr/>
          <a:lstStyle>
            <a:lvl1pPr marL="0" algn="r" defTabSz="914400" rtl="0" eaLnBrk="1" latinLnBrk="0" hangingPunct="1">
              <a:defRPr lang="en-US" sz="1000" kern="1200" smtClean="0">
                <a:solidFill>
                  <a:schemeClr val="tx1"/>
                </a:solidFill>
                <a:latin typeface="Frutiger LT Std 45 Light" panose="020B0402020204020204" pitchFamily="34" charset="0"/>
                <a:ea typeface="+mn-ea"/>
                <a:cs typeface="Arial" panose="020B0604020202020204" pitchFamily="34" charset="0"/>
              </a:defRPr>
            </a:lvl1pPr>
          </a:lstStyle>
          <a:p>
            <a:fld id="{17DEF996-DED3-4C2E-A8C5-A742E3083F9A}" type="slidenum">
              <a:rPr lang="en-US" smtClean="0"/>
              <a:pPr/>
              <a:t>‹#›</a:t>
            </a:fld>
            <a:endParaRPr lang="en-US"/>
          </a:p>
        </p:txBody>
      </p:sp>
      <p:sp>
        <p:nvSpPr>
          <p:cNvPr id="7" name="Text Placeholder 5"/>
          <p:cNvSpPr>
            <a:spLocks noGrp="1"/>
          </p:cNvSpPr>
          <p:nvPr>
            <p:ph type="body" sz="quarter" idx="12" hasCustomPrompt="1"/>
          </p:nvPr>
        </p:nvSpPr>
        <p:spPr>
          <a:xfrm>
            <a:off x="457200" y="1095470"/>
            <a:ext cx="11288184" cy="561538"/>
          </a:xfrm>
          <a:solidFill>
            <a:schemeClr val="bg1"/>
          </a:solidFill>
          <a:effectLst>
            <a:outerShdw dist="38100" dir="5400000" algn="ctr" rotWithShape="0">
              <a:schemeClr val="tx1">
                <a:lumMod val="75000"/>
                <a:lumOff val="25000"/>
              </a:schemeClr>
            </a:outerShdw>
          </a:effectLst>
        </p:spPr>
        <p:txBody>
          <a:bodyPr anchor="b"/>
          <a:lstStyle>
            <a:lvl1pPr algn="ctr">
              <a:defRPr sz="1800">
                <a:latin typeface="Frutiger LT Std 45 Light" panose="020B0402020204020204" pitchFamily="34" charset="0"/>
              </a:defRPr>
            </a:lvl1pPr>
          </a:lstStyle>
          <a:p>
            <a:pPr lvl="0"/>
            <a:r>
              <a:rPr lang="en-US"/>
              <a:t>Click to edit master text styles</a:t>
            </a:r>
          </a:p>
        </p:txBody>
      </p:sp>
      <p:sp>
        <p:nvSpPr>
          <p:cNvPr id="5" name="Title Placeholder 1"/>
          <p:cNvSpPr>
            <a:spLocks noGrp="1"/>
          </p:cNvSpPr>
          <p:nvPr>
            <p:ph type="title" hasCustomPrompt="1"/>
          </p:nvPr>
        </p:nvSpPr>
        <p:spPr>
          <a:xfrm>
            <a:off x="457201" y="20516"/>
            <a:ext cx="10550768" cy="809396"/>
          </a:xfrm>
          <a:prstGeom prst="rect">
            <a:avLst/>
          </a:prstGeom>
        </p:spPr>
        <p:txBody>
          <a:bodyPr vert="horz" lIns="0" tIns="45720" rIns="91440" bIns="0" rtlCol="0" anchor="b">
            <a:norm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2942939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516"/>
            <a:ext cx="10550768" cy="809396"/>
          </a:xfrm>
        </p:spPr>
        <p:txBody>
          <a:bodyPr vert="horz" lIns="0" tIns="45720" rIns="91440" bIns="0" rtlCol="0" anchor="b">
            <a:normAutofit/>
          </a:bodyPr>
          <a:lstStyle>
            <a:lvl1pPr>
              <a:defRPr lang="en-US" dirty="0"/>
            </a:lvl1pPr>
          </a:lstStyle>
          <a:p>
            <a:pPr lvl="0"/>
            <a:r>
              <a:rPr lang="en-US"/>
              <a:t>Click to edit master title style</a:t>
            </a:r>
          </a:p>
        </p:txBody>
      </p:sp>
      <p:sp>
        <p:nvSpPr>
          <p:cNvPr id="3" name="Content Placeholder 2"/>
          <p:cNvSpPr>
            <a:spLocks noGrp="1"/>
          </p:cNvSpPr>
          <p:nvPr>
            <p:ph sz="half" idx="1" hasCustomPrompt="1"/>
          </p:nvPr>
        </p:nvSpPr>
        <p:spPr>
          <a:xfrm>
            <a:off x="457200" y="1154113"/>
            <a:ext cx="5242560" cy="5193876"/>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panose="020B0402020204020204" pitchFamily="34" charset="0"/>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atin typeface="Frutiger LT Std 45 Light" panose="020B0402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ontent Placeholder 2"/>
          <p:cNvSpPr>
            <a:spLocks noGrp="1"/>
          </p:cNvSpPr>
          <p:nvPr>
            <p:ph sz="half" idx="11" hasCustomPrompt="1"/>
          </p:nvPr>
        </p:nvSpPr>
        <p:spPr>
          <a:xfrm>
            <a:off x="6497229" y="1154113"/>
            <a:ext cx="5242560" cy="520142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panose="020B0402020204020204" pitchFamily="34" charset="0"/>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atin typeface="Frutiger LT Std 45 Light" panose="020B0402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DB69360E-B721-4581-AA5B-8A77F79DE700}"/>
              </a:ext>
            </a:extLst>
          </p:cNvPr>
          <p:cNvSpPr/>
          <p:nvPr userDrawn="1"/>
        </p:nvSpPr>
        <p:spPr>
          <a:xfrm rot="5400000">
            <a:off x="5943101" y="613881"/>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Slide Number Placeholder 3">
            <a:extLst>
              <a:ext uri="{FF2B5EF4-FFF2-40B4-BE49-F238E27FC236}">
                <a16:creationId xmlns:a16="http://schemas.microsoft.com/office/drawing/2014/main" id="{52E1F96C-0365-491E-8274-A8BA4C02EB8E}"/>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391869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Tile &amp; 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B627AE-C12A-4A58-AA15-7AB077A5D571}"/>
              </a:ext>
            </a:extLst>
          </p:cNvPr>
          <p:cNvSpPr/>
          <p:nvPr userDrawn="1"/>
        </p:nvSpPr>
        <p:spPr>
          <a:xfrm rot="5400000">
            <a:off x="5943101" y="619371"/>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n-lt"/>
            </a:endParaRPr>
          </a:p>
        </p:txBody>
      </p:sp>
      <p:sp>
        <p:nvSpPr>
          <p:cNvPr id="2" name="Title 1"/>
          <p:cNvSpPr>
            <a:spLocks noGrp="1"/>
          </p:cNvSpPr>
          <p:nvPr>
            <p:ph type="title" hasCustomPrompt="1"/>
          </p:nvPr>
        </p:nvSpPr>
        <p:spPr/>
        <p:txBody>
          <a:bodyPr vert="horz" lIns="0" tIns="45720" rIns="91440" bIns="0" rtlCol="0" anchor="b">
            <a:normAutofit/>
          </a:bodyPr>
          <a:lstStyle>
            <a:lvl1pPr>
              <a:defRPr lang="en-US" dirty="0">
                <a:latin typeface="+mj-lt"/>
              </a:defRPr>
            </a:lvl1pPr>
          </a:lstStyle>
          <a:p>
            <a:pPr lvl="0"/>
            <a:r>
              <a:rPr lang="en-US"/>
              <a:t>Click to edit master title style</a:t>
            </a:r>
          </a:p>
        </p:txBody>
      </p:sp>
      <p:sp>
        <p:nvSpPr>
          <p:cNvPr id="3" name="Content Placeholder 2"/>
          <p:cNvSpPr>
            <a:spLocks noGrp="1"/>
          </p:cNvSpPr>
          <p:nvPr>
            <p:ph sz="half" idx="1" hasCustomPrompt="1"/>
          </p:nvPr>
        </p:nvSpPr>
        <p:spPr>
          <a:xfrm>
            <a:off x="457201" y="1720159"/>
            <a:ext cx="5242560"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mn-lt"/>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mn-lt"/>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mn-lt"/>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mn-lt"/>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0"/>
          </p:nvPr>
        </p:nvSpPr>
        <p:spPr>
          <a:xfrm>
            <a:off x="9347200" y="6582281"/>
            <a:ext cx="2844800" cy="255203"/>
          </a:xfrm>
        </p:spPr>
        <p:txBody>
          <a:bodyPr/>
          <a:lstStyle>
            <a:lvl1pPr marL="0" algn="r" defTabSz="914400" rtl="0" eaLnBrk="1" latinLnBrk="0" hangingPunct="1">
              <a:defRPr lang="en-US" sz="1000" kern="1200" smtClean="0">
                <a:solidFill>
                  <a:schemeClr val="tx1"/>
                </a:solidFill>
                <a:latin typeface="+mn-lt"/>
                <a:ea typeface="+mn-ea"/>
                <a:cs typeface="Arial" panose="020B0604020202020204" pitchFamily="34" charset="0"/>
              </a:defRPr>
            </a:lvl1pPr>
          </a:lstStyle>
          <a:p>
            <a:fld id="{17DEF996-DED3-4C2E-A8C5-A742E3083F9A}" type="slidenum">
              <a:rPr lang="en-US" smtClean="0"/>
              <a:pPr/>
              <a:t>‹#›</a:t>
            </a:fld>
            <a:endParaRPr lang="en-US"/>
          </a:p>
        </p:txBody>
      </p:sp>
      <p:sp>
        <p:nvSpPr>
          <p:cNvPr id="8" name="Content Placeholder 2"/>
          <p:cNvSpPr>
            <a:spLocks noGrp="1"/>
          </p:cNvSpPr>
          <p:nvPr>
            <p:ph sz="half" idx="11" hasCustomPrompt="1"/>
          </p:nvPr>
        </p:nvSpPr>
        <p:spPr>
          <a:xfrm>
            <a:off x="6501712" y="1720159"/>
            <a:ext cx="5242560"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mn-lt"/>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mn-lt"/>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mn-lt"/>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mn-lt"/>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5"/>
          <p:cNvSpPr>
            <a:spLocks noGrp="1"/>
          </p:cNvSpPr>
          <p:nvPr>
            <p:ph type="body" sz="quarter" idx="12" hasCustomPrompt="1"/>
          </p:nvPr>
        </p:nvSpPr>
        <p:spPr>
          <a:xfrm>
            <a:off x="457201" y="1154113"/>
            <a:ext cx="5242560" cy="502895"/>
          </a:xfrm>
          <a:solidFill>
            <a:schemeClr val="bg1"/>
          </a:solidFill>
          <a:effectLst>
            <a:outerShdw dist="38100" dir="5400000" algn="ctr" rotWithShape="0">
              <a:schemeClr val="tx1">
                <a:lumMod val="75000"/>
                <a:lumOff val="25000"/>
              </a:schemeClr>
            </a:outerShdw>
          </a:effectLst>
        </p:spPr>
        <p:txBody>
          <a:bodyPr anchor="ctr"/>
          <a:lstStyle>
            <a:lvl1pPr algn="ctr">
              <a:defRPr sz="1800">
                <a:latin typeface="+mn-lt"/>
              </a:defRPr>
            </a:lvl1pPr>
          </a:lstStyle>
          <a:p>
            <a:pPr lvl="0"/>
            <a:r>
              <a:rPr lang="en-US"/>
              <a:t>Click to edit master text styles</a:t>
            </a:r>
          </a:p>
        </p:txBody>
      </p:sp>
      <p:sp>
        <p:nvSpPr>
          <p:cNvPr id="9" name="Text Placeholder 5"/>
          <p:cNvSpPr>
            <a:spLocks noGrp="1"/>
          </p:cNvSpPr>
          <p:nvPr>
            <p:ph type="body" sz="quarter" idx="13" hasCustomPrompt="1"/>
          </p:nvPr>
        </p:nvSpPr>
        <p:spPr>
          <a:xfrm>
            <a:off x="6501712" y="1164675"/>
            <a:ext cx="5242560" cy="492332"/>
          </a:xfrm>
          <a:solidFill>
            <a:schemeClr val="bg1"/>
          </a:solidFill>
          <a:effectLst>
            <a:outerShdw dist="38100" dir="5400000" algn="ctr" rotWithShape="0">
              <a:schemeClr val="tx1">
                <a:lumMod val="75000"/>
                <a:lumOff val="25000"/>
              </a:schemeClr>
            </a:outerShdw>
          </a:effectLst>
        </p:spPr>
        <p:txBody>
          <a:bodyPr anchor="ctr"/>
          <a:lstStyle>
            <a:lvl1pPr algn="ctr">
              <a:defRPr sz="1800">
                <a:latin typeface="+mn-lt"/>
              </a:defRPr>
            </a:lvl1pPr>
          </a:lstStyle>
          <a:p>
            <a:pPr lvl="0"/>
            <a:r>
              <a:rPr lang="en-US"/>
              <a:t>Click to edit master text styles</a:t>
            </a:r>
          </a:p>
        </p:txBody>
      </p:sp>
    </p:spTree>
    <p:extLst>
      <p:ext uri="{BB962C8B-B14F-4D97-AF65-F5344CB8AC3E}">
        <p14:creationId xmlns:p14="http://schemas.microsoft.com/office/powerpoint/2010/main" val="304486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itle &amp; Three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CBB8089-0880-4F57-AECC-F07F914D6E72}"/>
              </a:ext>
            </a:extLst>
          </p:cNvPr>
          <p:cNvSpPr/>
          <p:nvPr userDrawn="1"/>
        </p:nvSpPr>
        <p:spPr>
          <a:xfrm rot="5400000">
            <a:off x="5943101" y="619371"/>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p:cNvSpPr>
            <a:spLocks noGrp="1"/>
          </p:cNvSpPr>
          <p:nvPr>
            <p:ph type="title" hasCustomPrompt="1"/>
          </p:nvPr>
        </p:nvSpPr>
        <p:spPr>
          <a:xfrm>
            <a:off x="457201" y="20516"/>
            <a:ext cx="10550769" cy="809396"/>
          </a:xfrm>
        </p:spPr>
        <p:txBody>
          <a:bodyPr vert="horz" lIns="0" tIns="45720" rIns="91440" bIns="0" rtlCol="0" anchor="b">
            <a:normAutofit/>
          </a:bodyPr>
          <a:lstStyle>
            <a:lvl1pPr>
              <a:defRPr lang="en-US" dirty="0"/>
            </a:lvl1pPr>
          </a:lstStyle>
          <a:p>
            <a:pPr lvl="0"/>
            <a:r>
              <a:rPr lang="en-US"/>
              <a:t>Click to edit master title style</a:t>
            </a:r>
          </a:p>
        </p:txBody>
      </p:sp>
      <p:sp>
        <p:nvSpPr>
          <p:cNvPr id="3" name="Content Placeholder 2"/>
          <p:cNvSpPr>
            <a:spLocks noGrp="1"/>
          </p:cNvSpPr>
          <p:nvPr>
            <p:ph sz="half" idx="1" hasCustomPrompt="1"/>
          </p:nvPr>
        </p:nvSpPr>
        <p:spPr>
          <a:xfrm>
            <a:off x="466008" y="1720159"/>
            <a:ext cx="3512253"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Body)"/>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atin typeface="Frutiger LT Std 45 Light (Body)"/>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0"/>
          </p:nvPr>
        </p:nvSpPr>
        <p:spPr>
          <a:xfrm>
            <a:off x="9347200" y="6582281"/>
            <a:ext cx="2844800" cy="255203"/>
          </a:xfrm>
        </p:spPr>
        <p:txBody>
          <a:bodyPr/>
          <a:lstStyle>
            <a:lvl1pPr marL="0" algn="r" defTabSz="914400" rtl="0" eaLnBrk="1" latinLnBrk="0" hangingPunct="1">
              <a:defRPr lang="en-US" sz="1000" kern="1200" smtClean="0">
                <a:solidFill>
                  <a:schemeClr val="tx1"/>
                </a:solidFill>
                <a:latin typeface="+mn-lt"/>
                <a:ea typeface="+mn-ea"/>
                <a:cs typeface="Arial" panose="020B0604020202020204" pitchFamily="34" charset="0"/>
              </a:defRPr>
            </a:lvl1pPr>
          </a:lstStyle>
          <a:p>
            <a:fld id="{17DEF996-DED3-4C2E-A8C5-A742E3083F9A}" type="slidenum">
              <a:rPr lang="en-US" smtClean="0"/>
              <a:pPr/>
              <a:t>‹#›</a:t>
            </a:fld>
            <a:endParaRPr lang="en-US"/>
          </a:p>
        </p:txBody>
      </p:sp>
      <p:sp>
        <p:nvSpPr>
          <p:cNvPr id="6" name="Text Placeholder 5"/>
          <p:cNvSpPr>
            <a:spLocks noGrp="1"/>
          </p:cNvSpPr>
          <p:nvPr>
            <p:ph type="body" sz="quarter" idx="12" hasCustomPrompt="1"/>
          </p:nvPr>
        </p:nvSpPr>
        <p:spPr>
          <a:xfrm>
            <a:off x="466009" y="1154113"/>
            <a:ext cx="3512252"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atin typeface="Frutiger LT Std 45 Light (Body)"/>
              </a:defRPr>
            </a:lvl1pPr>
          </a:lstStyle>
          <a:p>
            <a:pPr lvl="0"/>
            <a:r>
              <a:rPr lang="en-US"/>
              <a:t>Click to edit master text styles</a:t>
            </a:r>
          </a:p>
        </p:txBody>
      </p:sp>
      <p:sp>
        <p:nvSpPr>
          <p:cNvPr id="10" name="Content Placeholder 2"/>
          <p:cNvSpPr>
            <a:spLocks noGrp="1"/>
          </p:cNvSpPr>
          <p:nvPr>
            <p:ph sz="half" idx="13" hasCustomPrompt="1"/>
          </p:nvPr>
        </p:nvSpPr>
        <p:spPr>
          <a:xfrm>
            <a:off x="4339474" y="1720159"/>
            <a:ext cx="3512253"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Body)"/>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atin typeface="Frutiger LT Std 45 Light (Body)"/>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Placeholder 5"/>
          <p:cNvSpPr>
            <a:spLocks noGrp="1"/>
          </p:cNvSpPr>
          <p:nvPr>
            <p:ph type="body" sz="quarter" idx="14" hasCustomPrompt="1"/>
          </p:nvPr>
        </p:nvSpPr>
        <p:spPr>
          <a:xfrm>
            <a:off x="4339474" y="1154113"/>
            <a:ext cx="3512252"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atin typeface="Frutiger LT Std 45 Light (Body)"/>
              </a:defRPr>
            </a:lvl1pPr>
          </a:lstStyle>
          <a:p>
            <a:pPr lvl="0"/>
            <a:r>
              <a:rPr lang="en-US"/>
              <a:t>Click to edit master text styles</a:t>
            </a:r>
          </a:p>
        </p:txBody>
      </p:sp>
      <p:sp>
        <p:nvSpPr>
          <p:cNvPr id="12" name="Content Placeholder 2"/>
          <p:cNvSpPr>
            <a:spLocks noGrp="1"/>
          </p:cNvSpPr>
          <p:nvPr>
            <p:ph sz="half" idx="15" hasCustomPrompt="1"/>
          </p:nvPr>
        </p:nvSpPr>
        <p:spPr>
          <a:xfrm>
            <a:off x="8212940" y="1720159"/>
            <a:ext cx="3512253"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Body)"/>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Body)"/>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atin typeface="Frutiger LT Std 45 Light (Body)"/>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 Placeholder 5"/>
          <p:cNvSpPr>
            <a:spLocks noGrp="1"/>
          </p:cNvSpPr>
          <p:nvPr>
            <p:ph type="body" sz="quarter" idx="16" hasCustomPrompt="1"/>
          </p:nvPr>
        </p:nvSpPr>
        <p:spPr>
          <a:xfrm>
            <a:off x="8212941" y="1154113"/>
            <a:ext cx="3512252"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atin typeface="Frutiger LT Std 45 Light (Body)"/>
              </a:defRPr>
            </a:lvl1pPr>
          </a:lstStyle>
          <a:p>
            <a:pPr lvl="0"/>
            <a:r>
              <a:rPr lang="en-US"/>
              <a:t>Click to edit master text styles</a:t>
            </a:r>
          </a:p>
        </p:txBody>
      </p:sp>
    </p:spTree>
    <p:extLst>
      <p:ext uri="{BB962C8B-B14F-4D97-AF65-F5344CB8AC3E}">
        <p14:creationId xmlns:p14="http://schemas.microsoft.com/office/powerpoint/2010/main" val="47270887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guide id="3" pos="72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Title &amp; Four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6280FD-71CC-4991-B57D-47211B2F3E8E}"/>
              </a:ext>
            </a:extLst>
          </p:cNvPr>
          <p:cNvSpPr/>
          <p:nvPr userDrawn="1"/>
        </p:nvSpPr>
        <p:spPr>
          <a:xfrm rot="5400000">
            <a:off x="5943101" y="619371"/>
            <a:ext cx="305794" cy="12192003"/>
          </a:xfrm>
          <a:prstGeom prst="rect">
            <a:avLst/>
          </a:prstGeom>
          <a:solidFill>
            <a:srgbClr val="82BAD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p:cNvSpPr>
            <a:spLocks noGrp="1"/>
          </p:cNvSpPr>
          <p:nvPr>
            <p:ph type="title" hasCustomPrompt="1"/>
          </p:nvPr>
        </p:nvSpPr>
        <p:spPr/>
        <p:txBody>
          <a:bodyPr vert="horz" lIns="0" tIns="45720" rIns="91440" bIns="0" rtlCol="0" anchor="b">
            <a:normAutofit/>
          </a:bodyPr>
          <a:lstStyle>
            <a:lvl1pPr>
              <a:defRPr lang="en-US" dirty="0"/>
            </a:lvl1pPr>
          </a:lstStyle>
          <a:p>
            <a:pPr lvl="0"/>
            <a:r>
              <a:rPr lang="en-US"/>
              <a:t>Click to edit master title style</a:t>
            </a:r>
          </a:p>
        </p:txBody>
      </p:sp>
      <p:sp>
        <p:nvSpPr>
          <p:cNvPr id="3" name="Content Placeholder 2"/>
          <p:cNvSpPr>
            <a:spLocks noGrp="1"/>
          </p:cNvSpPr>
          <p:nvPr>
            <p:ph sz="half" idx="1" hasCustomPrompt="1"/>
          </p:nvPr>
        </p:nvSpPr>
        <p:spPr>
          <a:xfrm>
            <a:off x="466008" y="1720159"/>
            <a:ext cx="2682240"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panose="020B0402020204020204" pitchFamily="34" charset="0"/>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10"/>
          </p:nvPr>
        </p:nvSpPr>
        <p:spPr>
          <a:xfrm>
            <a:off x="9347200" y="6582281"/>
            <a:ext cx="2844800" cy="255203"/>
          </a:xfrm>
        </p:spPr>
        <p:txBody>
          <a:bodyPr/>
          <a:lstStyle>
            <a:lvl1pPr marL="0" algn="r" defTabSz="914400" rtl="0" eaLnBrk="1" latinLnBrk="0" hangingPunct="1">
              <a:defRPr lang="en-US" sz="1000" kern="1200" smtClean="0">
                <a:solidFill>
                  <a:schemeClr val="tx1"/>
                </a:solidFill>
                <a:latin typeface="+mn-lt"/>
                <a:ea typeface="+mn-ea"/>
                <a:cs typeface="Arial" panose="020B0604020202020204" pitchFamily="34" charset="0"/>
              </a:defRPr>
            </a:lvl1pPr>
          </a:lstStyle>
          <a:p>
            <a:fld id="{17DEF996-DED3-4C2E-A8C5-A742E3083F9A}" type="slidenum">
              <a:rPr lang="en-US" smtClean="0"/>
              <a:pPr/>
              <a:t>‹#›</a:t>
            </a:fld>
            <a:endParaRPr lang="en-US"/>
          </a:p>
        </p:txBody>
      </p:sp>
      <p:sp>
        <p:nvSpPr>
          <p:cNvPr id="18" name="Content Placeholder 2"/>
          <p:cNvSpPr>
            <a:spLocks noGrp="1"/>
          </p:cNvSpPr>
          <p:nvPr userDrawn="1">
            <p:ph sz="half" idx="11" hasCustomPrompt="1"/>
          </p:nvPr>
        </p:nvSpPr>
        <p:spPr>
          <a:xfrm>
            <a:off x="3361191" y="1720159"/>
            <a:ext cx="2682240"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panose="020B0402020204020204" pitchFamily="34" charset="0"/>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userDrawn="1">
            <p:ph sz="half" idx="12" hasCustomPrompt="1"/>
          </p:nvPr>
        </p:nvSpPr>
        <p:spPr>
          <a:xfrm>
            <a:off x="6256373" y="1720159"/>
            <a:ext cx="2682240"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panose="020B0402020204020204" pitchFamily="34" charset="0"/>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3" hasCustomPrompt="1"/>
          </p:nvPr>
        </p:nvSpPr>
        <p:spPr>
          <a:xfrm>
            <a:off x="9151556" y="1720159"/>
            <a:ext cx="2682240" cy="462783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1400">
                <a:latin typeface="Frutiger LT Std 45 Light" panose="020B0402020204020204" pitchFamily="34" charset="0"/>
                <a:cs typeface="Arial" panose="020B0604020202020204" pitchFamily="34" charset="0"/>
              </a:defRPr>
            </a:lvl1pPr>
            <a:lvl2pPr marL="344488" marR="0" indent="-231775"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2pPr>
            <a:lvl3pPr marL="688975"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3pPr>
            <a:lvl4pPr marL="1030288" marR="0" indent="-233363" algn="l" defTabSz="914400" rtl="0" eaLnBrk="1" fontAlgn="auto" latinLnBrk="0" hangingPunct="1">
              <a:lnSpc>
                <a:spcPct val="100000"/>
              </a:lnSpc>
              <a:spcBef>
                <a:spcPct val="20000"/>
              </a:spcBef>
              <a:spcAft>
                <a:spcPts val="0"/>
              </a:spcAft>
              <a:buClrTx/>
              <a:buSzTx/>
              <a:buFont typeface="Arial" pitchFamily="34" charset="0"/>
              <a:buChar char="»"/>
              <a:tabLst/>
              <a:defRPr sz="1400">
                <a:latin typeface="Frutiger LT Std 45 Light" panose="020B0402020204020204" pitchFamily="34" charset="0"/>
              </a:defRPr>
            </a:lvl4pPr>
            <a:lvl5pPr marL="1377950" marR="0" indent="-23653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5"/>
          <p:cNvSpPr>
            <a:spLocks noGrp="1"/>
          </p:cNvSpPr>
          <p:nvPr>
            <p:ph type="body" sz="quarter" idx="14"/>
          </p:nvPr>
        </p:nvSpPr>
        <p:spPr>
          <a:xfrm>
            <a:off x="466009" y="1154113"/>
            <a:ext cx="268224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vl1pPr>
          </a:lstStyle>
          <a:p>
            <a:pPr lvl="0"/>
            <a:r>
              <a:rPr lang="en-US"/>
              <a:t>Click to edit Master text styles</a:t>
            </a:r>
          </a:p>
        </p:txBody>
      </p:sp>
      <p:sp>
        <p:nvSpPr>
          <p:cNvPr id="13" name="Text Placeholder 5"/>
          <p:cNvSpPr>
            <a:spLocks noGrp="1"/>
          </p:cNvSpPr>
          <p:nvPr>
            <p:ph type="body" sz="quarter" idx="15"/>
          </p:nvPr>
        </p:nvSpPr>
        <p:spPr>
          <a:xfrm>
            <a:off x="3356887" y="1154113"/>
            <a:ext cx="268224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vl1pPr>
          </a:lstStyle>
          <a:p>
            <a:pPr lvl="0"/>
            <a:r>
              <a:rPr lang="en-US"/>
              <a:t>Click to edit Master text styles</a:t>
            </a:r>
          </a:p>
        </p:txBody>
      </p:sp>
      <p:sp>
        <p:nvSpPr>
          <p:cNvPr id="21" name="Text Placeholder 5"/>
          <p:cNvSpPr>
            <a:spLocks noGrp="1"/>
          </p:cNvSpPr>
          <p:nvPr>
            <p:ph type="body" sz="quarter" idx="16"/>
          </p:nvPr>
        </p:nvSpPr>
        <p:spPr>
          <a:xfrm>
            <a:off x="6247765" y="1154113"/>
            <a:ext cx="270402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vl1pPr>
          </a:lstStyle>
          <a:p>
            <a:pPr lvl="0"/>
            <a:r>
              <a:rPr lang="en-US"/>
              <a:t>Click to edit Master text styles</a:t>
            </a:r>
          </a:p>
        </p:txBody>
      </p:sp>
      <p:sp>
        <p:nvSpPr>
          <p:cNvPr id="22" name="Text Placeholder 5"/>
          <p:cNvSpPr>
            <a:spLocks noGrp="1"/>
          </p:cNvSpPr>
          <p:nvPr>
            <p:ph type="body" sz="quarter" idx="17"/>
          </p:nvPr>
        </p:nvSpPr>
        <p:spPr>
          <a:xfrm>
            <a:off x="9138641" y="1154113"/>
            <a:ext cx="268224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vl1pPr>
          </a:lstStyle>
          <a:p>
            <a:pPr lvl="0"/>
            <a:r>
              <a:rPr lang="en-US"/>
              <a:t>Click to edit Master text styles</a:t>
            </a:r>
          </a:p>
        </p:txBody>
      </p:sp>
      <p:sp>
        <p:nvSpPr>
          <p:cNvPr id="23" name="Text Placeholder 5">
            <a:extLst>
              <a:ext uri="{FF2B5EF4-FFF2-40B4-BE49-F238E27FC236}">
                <a16:creationId xmlns:a16="http://schemas.microsoft.com/office/drawing/2014/main" id="{67BA59B8-BF5C-42C1-9DE0-DBBEAA1A0F02}"/>
              </a:ext>
            </a:extLst>
          </p:cNvPr>
          <p:cNvSpPr>
            <a:spLocks noGrp="1"/>
          </p:cNvSpPr>
          <p:nvPr>
            <p:ph type="body" sz="quarter" idx="21"/>
          </p:nvPr>
        </p:nvSpPr>
        <p:spPr>
          <a:xfrm>
            <a:off x="457202" y="1154113"/>
            <a:ext cx="268224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atin typeface="Frutiger LT Std 45 Light" panose="020B0402020204020204" pitchFamily="34" charset="0"/>
              </a:defRPr>
            </a:lvl1pPr>
          </a:lstStyle>
          <a:p>
            <a:pPr lvl="0"/>
            <a:r>
              <a:rPr lang="en-US"/>
              <a:t>Click to edit Master text styles</a:t>
            </a:r>
          </a:p>
        </p:txBody>
      </p:sp>
      <p:sp>
        <p:nvSpPr>
          <p:cNvPr id="24" name="Text Placeholder 5">
            <a:extLst>
              <a:ext uri="{FF2B5EF4-FFF2-40B4-BE49-F238E27FC236}">
                <a16:creationId xmlns:a16="http://schemas.microsoft.com/office/drawing/2014/main" id="{2F3EF60F-6BD3-41FB-A157-DE51FDCB6B75}"/>
              </a:ext>
            </a:extLst>
          </p:cNvPr>
          <p:cNvSpPr>
            <a:spLocks noGrp="1"/>
          </p:cNvSpPr>
          <p:nvPr>
            <p:ph type="body" sz="quarter" idx="22"/>
          </p:nvPr>
        </p:nvSpPr>
        <p:spPr>
          <a:xfrm>
            <a:off x="3348080" y="1154113"/>
            <a:ext cx="268224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atin typeface="Frutiger LT Std 45 Light" panose="020B0402020204020204" pitchFamily="34" charset="0"/>
              </a:defRPr>
            </a:lvl1pPr>
          </a:lstStyle>
          <a:p>
            <a:pPr lvl="0"/>
            <a:r>
              <a:rPr lang="en-US"/>
              <a:t>Click to edit Master text styles</a:t>
            </a:r>
          </a:p>
        </p:txBody>
      </p:sp>
      <p:sp>
        <p:nvSpPr>
          <p:cNvPr id="25" name="Text Placeholder 5">
            <a:extLst>
              <a:ext uri="{FF2B5EF4-FFF2-40B4-BE49-F238E27FC236}">
                <a16:creationId xmlns:a16="http://schemas.microsoft.com/office/drawing/2014/main" id="{4F19BA72-CE42-46A5-95BC-B35D5EBE3AB6}"/>
              </a:ext>
            </a:extLst>
          </p:cNvPr>
          <p:cNvSpPr>
            <a:spLocks noGrp="1"/>
          </p:cNvSpPr>
          <p:nvPr>
            <p:ph type="body" sz="quarter" idx="23"/>
          </p:nvPr>
        </p:nvSpPr>
        <p:spPr>
          <a:xfrm>
            <a:off x="6238958" y="1154113"/>
            <a:ext cx="270402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atin typeface="Frutiger LT Std 45 Light" panose="020B0402020204020204" pitchFamily="34" charset="0"/>
              </a:defRPr>
            </a:lvl1pPr>
          </a:lstStyle>
          <a:p>
            <a:pPr lvl="0"/>
            <a:r>
              <a:rPr lang="en-US"/>
              <a:t>Click to edit Master text styles</a:t>
            </a:r>
          </a:p>
        </p:txBody>
      </p:sp>
      <p:sp>
        <p:nvSpPr>
          <p:cNvPr id="26" name="Text Placeholder 5">
            <a:extLst>
              <a:ext uri="{FF2B5EF4-FFF2-40B4-BE49-F238E27FC236}">
                <a16:creationId xmlns:a16="http://schemas.microsoft.com/office/drawing/2014/main" id="{EFF41E6B-5AE3-4B90-8542-C103644F2BDA}"/>
              </a:ext>
            </a:extLst>
          </p:cNvPr>
          <p:cNvSpPr>
            <a:spLocks noGrp="1"/>
          </p:cNvSpPr>
          <p:nvPr>
            <p:ph type="body" sz="quarter" idx="24"/>
          </p:nvPr>
        </p:nvSpPr>
        <p:spPr>
          <a:xfrm>
            <a:off x="9129834" y="1154113"/>
            <a:ext cx="2682240" cy="502895"/>
          </a:xfrm>
          <a:solidFill>
            <a:schemeClr val="bg1"/>
          </a:solidFill>
          <a:effectLst>
            <a:outerShdw dist="38100" dir="5400000" algn="ctr" rotWithShape="0">
              <a:schemeClr val="tx1">
                <a:lumMod val="75000"/>
                <a:lumOff val="25000"/>
              </a:schemeClr>
            </a:outerShdw>
          </a:effectLst>
        </p:spPr>
        <p:txBody>
          <a:bodyPr anchor="ctr"/>
          <a:lstStyle>
            <a:lvl1pPr algn="ctr">
              <a:defRPr sz="1600">
                <a:latin typeface="Frutiger LT Std 45 Light" panose="020B0402020204020204" pitchFamily="34" charset="0"/>
              </a:defRPr>
            </a:lvl1pPr>
          </a:lstStyle>
          <a:p>
            <a:pPr lvl="0"/>
            <a:r>
              <a:rPr lang="en-US"/>
              <a:t>Click to edit Master text styles</a:t>
            </a:r>
          </a:p>
        </p:txBody>
      </p:sp>
    </p:spTree>
    <p:extLst>
      <p:ext uri="{BB962C8B-B14F-4D97-AF65-F5344CB8AC3E}">
        <p14:creationId xmlns:p14="http://schemas.microsoft.com/office/powerpoint/2010/main" val="261773681"/>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guide id="3" pos="72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45720" rIns="91440" bIns="0" rtlCol="0" anchor="b">
            <a:normAutofit/>
          </a:bodyPr>
          <a:lstStyle>
            <a:lvl1pPr>
              <a:defRPr lang="en-US" dirty="0"/>
            </a:lvl1pPr>
          </a:lstStyle>
          <a:p>
            <a:pPr lvl="0"/>
            <a:r>
              <a:rPr lang="en-US"/>
              <a:t>Click to edit master title style</a:t>
            </a:r>
          </a:p>
        </p:txBody>
      </p:sp>
      <p:sp>
        <p:nvSpPr>
          <p:cNvPr id="4" name="Picture Placeholder 3"/>
          <p:cNvSpPr>
            <a:spLocks noGrp="1"/>
          </p:cNvSpPr>
          <p:nvPr>
            <p:ph type="pic" sz="quarter" idx="11"/>
          </p:nvPr>
        </p:nvSpPr>
        <p:spPr>
          <a:xfrm>
            <a:off x="0" y="829912"/>
            <a:ext cx="12192000" cy="6008687"/>
          </a:xfrm>
        </p:spPr>
        <p:txBody>
          <a:bodyPr/>
          <a:lstStyle/>
          <a:p>
            <a:r>
              <a:rPr lang="en-US"/>
              <a:t>Click icon to add picture</a:t>
            </a:r>
          </a:p>
        </p:txBody>
      </p:sp>
      <p:sp>
        <p:nvSpPr>
          <p:cNvPr id="7" name="Slide Number Placeholder 3">
            <a:extLst>
              <a:ext uri="{FF2B5EF4-FFF2-40B4-BE49-F238E27FC236}">
                <a16:creationId xmlns:a16="http://schemas.microsoft.com/office/drawing/2014/main" id="{5A0E16D0-FE60-48FA-92EB-A5EC822F6469}"/>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3336441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Slide 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0A0AEE76-9138-498F-A65C-D0008F090FD0}"/>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2340699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Divider">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0" y="2850776"/>
            <a:ext cx="12192000" cy="1138518"/>
          </a:xfrm>
          <a:solidFill>
            <a:schemeClr val="tx1">
              <a:lumMod val="75000"/>
              <a:lumOff val="25000"/>
            </a:schemeClr>
          </a:solidFill>
        </p:spPr>
        <p:txBody>
          <a:bodyPr anchor="ctr"/>
          <a:lstStyle>
            <a:lvl1pPr algn="ctr">
              <a:defRPr sz="4400">
                <a:solidFill>
                  <a:schemeClr val="bg1"/>
                </a:solidFill>
              </a:defRPr>
            </a:lvl1pPr>
          </a:lstStyle>
          <a:p>
            <a:pPr lvl="0"/>
            <a:r>
              <a:rPr lang="en-US"/>
              <a:t>Click to edit divider title</a:t>
            </a:r>
          </a:p>
        </p:txBody>
      </p:sp>
      <p:sp>
        <p:nvSpPr>
          <p:cNvPr id="6" name="Slide Number Placeholder 3">
            <a:extLst>
              <a:ext uri="{FF2B5EF4-FFF2-40B4-BE49-F238E27FC236}">
                <a16:creationId xmlns:a16="http://schemas.microsoft.com/office/drawing/2014/main" id="{857B8A35-4314-42A4-9FED-2496BD5C8154}"/>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1443168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Doc Agenda">
    <p:spTree>
      <p:nvGrpSpPr>
        <p:cNvPr id="1" name=""/>
        <p:cNvGrpSpPr/>
        <p:nvPr/>
      </p:nvGrpSpPr>
      <p:grpSpPr>
        <a:xfrm>
          <a:off x="0" y="0"/>
          <a:ext cx="0" cy="0"/>
          <a:chOff x="0" y="0"/>
          <a:chExt cx="0" cy="0"/>
        </a:xfrm>
      </p:grpSpPr>
      <p:sp>
        <p:nvSpPr>
          <p:cNvPr id="8" name="Rectangle 7"/>
          <p:cNvSpPr/>
          <p:nvPr userDrawn="1"/>
        </p:nvSpPr>
        <p:spPr>
          <a:xfrm>
            <a:off x="0" y="0"/>
            <a:ext cx="355600" cy="685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8"/>
          <p:cNvSpPr>
            <a:spLocks noGrp="1"/>
          </p:cNvSpPr>
          <p:nvPr>
            <p:ph type="body" sz="quarter" idx="13" hasCustomPrompt="1"/>
          </p:nvPr>
        </p:nvSpPr>
        <p:spPr>
          <a:xfrm>
            <a:off x="355600" y="49429"/>
            <a:ext cx="11734800" cy="696913"/>
          </a:xfrm>
        </p:spPr>
        <p:txBody>
          <a:bodyPr lIns="45720" bIns="0" anchor="b">
            <a:normAutofit/>
          </a:bodyPr>
          <a:lstStyle>
            <a:lvl1pPr marL="0" indent="0">
              <a:buNone/>
              <a:defRPr sz="2400" i="0" cap="all" baseline="0">
                <a:solidFill>
                  <a:schemeClr val="tx1"/>
                </a:solidFill>
              </a:defRPr>
            </a:lvl1pPr>
          </a:lstStyle>
          <a:p>
            <a:pPr lvl="0"/>
            <a:r>
              <a:rPr lang="en-US"/>
              <a:t>Click to edit content slide title</a:t>
            </a:r>
          </a:p>
          <a:p>
            <a:pPr lvl="0"/>
            <a:r>
              <a:rPr lang="en-US" sz="1600" i="1"/>
              <a:t>Click to edit content slide subtitle</a:t>
            </a:r>
            <a:endParaRPr lang="en-US"/>
          </a:p>
        </p:txBody>
      </p:sp>
      <p:sp>
        <p:nvSpPr>
          <p:cNvPr id="11" name="Slide Number Placeholder 3">
            <a:extLst>
              <a:ext uri="{FF2B5EF4-FFF2-40B4-BE49-F238E27FC236}">
                <a16:creationId xmlns:a16="http://schemas.microsoft.com/office/drawing/2014/main" id="{CC7ABD5D-6D8B-49C0-947C-BA485C276B9A}"/>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3543648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Doc Content - Blank">
    <p:spTree>
      <p:nvGrpSpPr>
        <p:cNvPr id="1" name=""/>
        <p:cNvGrpSpPr/>
        <p:nvPr/>
      </p:nvGrpSpPr>
      <p:grpSpPr>
        <a:xfrm>
          <a:off x="0" y="0"/>
          <a:ext cx="0" cy="0"/>
          <a:chOff x="0" y="0"/>
          <a:chExt cx="0" cy="0"/>
        </a:xfrm>
      </p:grpSpPr>
      <p:sp>
        <p:nvSpPr>
          <p:cNvPr id="15" name="Text Placeholder 14"/>
          <p:cNvSpPr>
            <a:spLocks noGrp="1"/>
          </p:cNvSpPr>
          <p:nvPr>
            <p:ph type="body" sz="quarter" idx="17"/>
          </p:nvPr>
        </p:nvSpPr>
        <p:spPr>
          <a:xfrm>
            <a:off x="0" y="6634164"/>
            <a:ext cx="12192000" cy="223837"/>
          </a:xfrm>
          <a:solidFill>
            <a:schemeClr val="accent5">
              <a:lumMod val="50000"/>
            </a:schemeClr>
          </a:solidFill>
        </p:spPr>
        <p:txBody>
          <a:bodyPr tIns="18288" rIns="365760"/>
          <a:lstStyle>
            <a:lvl1pPr algn="r">
              <a:defRPr sz="1000" cap="all" baseline="0">
                <a:solidFill>
                  <a:schemeClr val="bg1"/>
                </a:solidFill>
              </a:defRPr>
            </a:lvl1pPr>
            <a:lvl2pPr algn="r">
              <a:defRPr sz="1000" cap="all" baseline="0">
                <a:solidFill>
                  <a:schemeClr val="bg1"/>
                </a:solidFill>
              </a:defRPr>
            </a:lvl2pPr>
            <a:lvl3pPr algn="r">
              <a:defRPr sz="1000" cap="all" baseline="0">
                <a:solidFill>
                  <a:schemeClr val="bg1"/>
                </a:solidFill>
              </a:defRPr>
            </a:lvl3pPr>
            <a:lvl4pPr algn="r">
              <a:defRPr sz="1000" cap="all" baseline="0">
                <a:solidFill>
                  <a:schemeClr val="bg1"/>
                </a:solidFill>
              </a:defRPr>
            </a:lvl4pPr>
            <a:lvl5pPr marL="800100" indent="0" algn="r">
              <a:buNone/>
              <a:defRPr sz="1000" cap="all" baseline="0">
                <a:solidFill>
                  <a:schemeClr val="bg1"/>
                </a:solidFill>
              </a:defRPr>
            </a:lvl5pPr>
          </a:lstStyle>
          <a:p>
            <a:pPr lvl="0"/>
            <a:r>
              <a:rPr lang="en-US"/>
              <a:t>Edit Master text styles</a:t>
            </a:r>
          </a:p>
        </p:txBody>
      </p:sp>
      <p:sp>
        <p:nvSpPr>
          <p:cNvPr id="9" name="Text Placeholder 8"/>
          <p:cNvSpPr>
            <a:spLocks noGrp="1"/>
          </p:cNvSpPr>
          <p:nvPr>
            <p:ph type="body" sz="quarter" idx="13" hasCustomPrompt="1"/>
          </p:nvPr>
        </p:nvSpPr>
        <p:spPr>
          <a:xfrm>
            <a:off x="355600" y="49429"/>
            <a:ext cx="11734800" cy="696913"/>
          </a:xfrm>
        </p:spPr>
        <p:txBody>
          <a:bodyPr lIns="45720" bIns="0" anchor="b">
            <a:normAutofit/>
          </a:bodyPr>
          <a:lstStyle>
            <a:lvl1pPr marL="0" indent="0">
              <a:buNone/>
              <a:defRPr sz="2400" i="0" cap="all" baseline="0">
                <a:solidFill>
                  <a:schemeClr val="tx1"/>
                </a:solidFill>
              </a:defRPr>
            </a:lvl1pPr>
          </a:lstStyle>
          <a:p>
            <a:pPr lvl="0"/>
            <a:r>
              <a:rPr lang="en-US"/>
              <a:t>Click to edit content slide title</a:t>
            </a:r>
          </a:p>
          <a:p>
            <a:pPr lvl="0"/>
            <a:r>
              <a:rPr lang="en-US" sz="1600" i="1"/>
              <a:t>Click to edit content slide subtitle</a:t>
            </a:r>
            <a:endParaRPr lang="en-US"/>
          </a:p>
        </p:txBody>
      </p:sp>
      <p:sp>
        <p:nvSpPr>
          <p:cNvPr id="3" name="Text Placeholder 2"/>
          <p:cNvSpPr>
            <a:spLocks noGrp="1"/>
          </p:cNvSpPr>
          <p:nvPr>
            <p:ph type="body" sz="quarter" idx="16" hasCustomPrompt="1"/>
          </p:nvPr>
        </p:nvSpPr>
        <p:spPr>
          <a:xfrm>
            <a:off x="0" y="1"/>
            <a:ext cx="355600" cy="696913"/>
          </a:xfrm>
        </p:spPr>
        <p:txBody>
          <a:bodyPr>
            <a:noAutofit/>
          </a:bodyPr>
          <a:lstStyle>
            <a:lvl1pPr marL="0" indent="0">
              <a:buNone/>
              <a:defRPr sz="800"/>
            </a:lvl1pPr>
            <a:lvl2pPr>
              <a:defRPr sz="800"/>
            </a:lvl2pPr>
            <a:lvl3pPr>
              <a:defRPr sz="800"/>
            </a:lvl3pPr>
            <a:lvl4pPr>
              <a:defRPr sz="800"/>
            </a:lvl4pPr>
            <a:lvl5pPr>
              <a:defRPr sz="800"/>
            </a:lvl5pPr>
          </a:lstStyle>
          <a:p>
            <a:pPr lvl="0"/>
            <a:r>
              <a:rPr lang="en-US"/>
              <a:t> </a:t>
            </a:r>
          </a:p>
        </p:txBody>
      </p:sp>
      <p:sp>
        <p:nvSpPr>
          <p:cNvPr id="17" name="Text Placeholder 16"/>
          <p:cNvSpPr>
            <a:spLocks noGrp="1"/>
          </p:cNvSpPr>
          <p:nvPr>
            <p:ph type="body" sz="quarter" idx="18" hasCustomPrompt="1"/>
          </p:nvPr>
        </p:nvSpPr>
        <p:spPr>
          <a:xfrm>
            <a:off x="457200" y="6408739"/>
            <a:ext cx="11288184" cy="225425"/>
          </a:xfrm>
        </p:spPr>
        <p:txBody>
          <a:bodyPr bIns="18288" anchor="b">
            <a:normAutofit/>
          </a:bodyPr>
          <a:lstStyle>
            <a:lvl1pPr>
              <a:defRPr sz="800"/>
            </a:lvl1pPr>
          </a:lstStyle>
          <a:p>
            <a:pPr lvl="0"/>
            <a:r>
              <a:rPr lang="en-US"/>
              <a:t>Note:</a:t>
            </a:r>
          </a:p>
        </p:txBody>
      </p:sp>
      <p:sp>
        <p:nvSpPr>
          <p:cNvPr id="8" name="Slide Number Placeholder 3">
            <a:extLst>
              <a:ext uri="{FF2B5EF4-FFF2-40B4-BE49-F238E27FC236}">
                <a16:creationId xmlns:a16="http://schemas.microsoft.com/office/drawing/2014/main" id="{A714F31B-99A3-43DD-8EC4-5AE014E4318C}"/>
              </a:ext>
            </a:extLst>
          </p:cNvPr>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Tree>
    <p:extLst>
      <p:ext uri="{BB962C8B-B14F-4D97-AF65-F5344CB8AC3E}">
        <p14:creationId xmlns:p14="http://schemas.microsoft.com/office/powerpoint/2010/main" val="219692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blackGray">
          <a:xfrm>
            <a:off x="457200" y="1154113"/>
            <a:ext cx="11288184" cy="5207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p:cNvSpPr>
            <a:spLocks noChangeArrowheads="1"/>
          </p:cNvSpPr>
          <p:nvPr/>
        </p:nvSpPr>
        <p:spPr bwMode="auto">
          <a:xfrm>
            <a:off x="0" y="0"/>
            <a:ext cx="12192000" cy="850900"/>
          </a:xfrm>
          <a:prstGeom prst="rect">
            <a:avLst/>
          </a:prstGeom>
          <a:solidFill>
            <a:schemeClr val="tx1">
              <a:lumMod val="75000"/>
              <a:lumOff val="25000"/>
            </a:schemeClr>
          </a:solidFill>
          <a:ln w="9525">
            <a:noFill/>
            <a:miter lim="800000"/>
            <a:headEnd/>
            <a:tailEnd/>
          </a:ln>
          <a:effectLst/>
        </p:spPr>
        <p:txBody>
          <a:bodyPr wrap="none" anchor="ctr"/>
          <a:lstStyle/>
          <a:p>
            <a:endParaRPr lang="en-US" sz="1800">
              <a:latin typeface="Frutiger LT Std 45 Light" pitchFamily="34" charset="0"/>
            </a:endParaRPr>
          </a:p>
        </p:txBody>
      </p:sp>
      <p:sp>
        <p:nvSpPr>
          <p:cNvPr id="4" name="Slide Number Placeholder 3"/>
          <p:cNvSpPr>
            <a:spLocks noGrp="1"/>
          </p:cNvSpPr>
          <p:nvPr>
            <p:ph type="sldNum" sz="quarter" idx="4"/>
          </p:nvPr>
        </p:nvSpPr>
        <p:spPr>
          <a:xfrm>
            <a:off x="9347200" y="6582281"/>
            <a:ext cx="2844800" cy="255203"/>
          </a:xfrm>
          <a:prstGeom prst="rect">
            <a:avLst/>
          </a:prstGeom>
        </p:spPr>
        <p:txBody>
          <a:bodyPr vert="horz" lIns="91440" tIns="45720" rIns="91440" bIns="45720" rtlCol="0" anchor="ctr"/>
          <a:lstStyle>
            <a:lvl1pPr marL="0" algn="r" defTabSz="914400" rtl="0" eaLnBrk="1" latinLnBrk="0" hangingPunct="1">
              <a:defRPr lang="en-US" sz="1000" kern="1200" smtClean="0">
                <a:solidFill>
                  <a:schemeClr val="tx1"/>
                </a:solidFill>
                <a:latin typeface="Frutiger LT Std 45 Light" pitchFamily="34" charset="0"/>
                <a:ea typeface="+mn-ea"/>
                <a:cs typeface="Arial" panose="020B0604020202020204" pitchFamily="34" charset="0"/>
              </a:defRPr>
            </a:lvl1pPr>
          </a:lstStyle>
          <a:p>
            <a:fld id="{17DEF996-DED3-4C2E-A8C5-A742E3083F9A}" type="slidenum">
              <a:rPr lang="en-US" smtClean="0"/>
              <a:pPr/>
              <a:t>‹#›</a:t>
            </a:fld>
            <a:endParaRPr lang="en-US"/>
          </a:p>
        </p:txBody>
      </p:sp>
      <p:sp>
        <p:nvSpPr>
          <p:cNvPr id="2" name="Title Placeholder 1"/>
          <p:cNvSpPr>
            <a:spLocks noGrp="1"/>
          </p:cNvSpPr>
          <p:nvPr>
            <p:ph type="title"/>
          </p:nvPr>
        </p:nvSpPr>
        <p:spPr>
          <a:xfrm>
            <a:off x="457201" y="20516"/>
            <a:ext cx="10550768" cy="809396"/>
          </a:xfrm>
          <a:prstGeom prst="rect">
            <a:avLst/>
          </a:prstGeom>
        </p:spPr>
        <p:txBody>
          <a:bodyPr vert="horz" lIns="0" tIns="45720" rIns="91440" bIns="0" rtlCol="0" anchor="b">
            <a:normAutofit/>
          </a:bodyPr>
          <a:lstStyle/>
          <a:p>
            <a:r>
              <a:rPr lang="en-US"/>
              <a:t>Click to edit Master title style</a:t>
            </a:r>
          </a:p>
        </p:txBody>
      </p:sp>
      <p:pic>
        <p:nvPicPr>
          <p:cNvPr id="7" name="Picture 6">
            <a:extLst>
              <a:ext uri="{FF2B5EF4-FFF2-40B4-BE49-F238E27FC236}">
                <a16:creationId xmlns:a16="http://schemas.microsoft.com/office/drawing/2014/main" id="{DE03961C-9223-4A2E-A826-D60A6AEE127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363381" y="55793"/>
            <a:ext cx="537882" cy="738842"/>
          </a:xfrm>
          <a:prstGeom prst="rect">
            <a:avLst/>
          </a:prstGeom>
        </p:spPr>
      </p:pic>
    </p:spTree>
    <p:extLst>
      <p:ext uri="{BB962C8B-B14F-4D97-AF65-F5344CB8AC3E}">
        <p14:creationId xmlns:p14="http://schemas.microsoft.com/office/powerpoint/2010/main" val="316683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914400" rtl="0" eaLnBrk="1" latinLnBrk="0" hangingPunct="1">
        <a:spcBef>
          <a:spcPct val="0"/>
        </a:spcBef>
        <a:buNone/>
        <a:defRPr sz="2400" b="1" kern="1200">
          <a:solidFill>
            <a:schemeClr val="bg1"/>
          </a:solidFill>
          <a:latin typeface="+mj-lt"/>
          <a:ea typeface="+mj-ea"/>
          <a:cs typeface="Arial" panose="020B0604020202020204" pitchFamily="34" charset="0"/>
        </a:defRPr>
      </a:lvl1pPr>
    </p:titleStyle>
    <p:bodyStyle>
      <a:lvl1pPr marL="0" indent="0" algn="l" defTabSz="914400" rtl="0" eaLnBrk="1" latinLnBrk="0" hangingPunct="1">
        <a:spcBef>
          <a:spcPct val="20000"/>
        </a:spcBef>
        <a:buFontTx/>
        <a:buNone/>
        <a:defRPr sz="1600" b="1" kern="1200">
          <a:solidFill>
            <a:schemeClr val="tx1"/>
          </a:solidFill>
          <a:latin typeface="Frutiger LT Std 45 Light (Body)"/>
          <a:ea typeface="+mn-ea"/>
          <a:cs typeface="Arial" panose="020B0604020202020204" pitchFamily="34" charset="0"/>
        </a:defRPr>
      </a:lvl1pPr>
      <a:lvl2pPr marL="344488" indent="-231775" algn="l" defTabSz="914400" rtl="0" eaLnBrk="1" latinLnBrk="0" hangingPunct="1">
        <a:spcBef>
          <a:spcPct val="20000"/>
        </a:spcBef>
        <a:buFont typeface="Arial" pitchFamily="34" charset="0"/>
        <a:buChar char="•"/>
        <a:defRPr sz="1600" kern="1200">
          <a:solidFill>
            <a:schemeClr val="tx1"/>
          </a:solidFill>
          <a:latin typeface="Frutiger LT Std 45 Light (Body)"/>
          <a:ea typeface="+mn-ea"/>
          <a:cs typeface="Arial" panose="020B0604020202020204" pitchFamily="34" charset="0"/>
        </a:defRPr>
      </a:lvl2pPr>
      <a:lvl3pPr marL="688975" indent="-228600" algn="l" defTabSz="914400" rtl="0" eaLnBrk="1" latinLnBrk="0" hangingPunct="1">
        <a:spcBef>
          <a:spcPct val="20000"/>
        </a:spcBef>
        <a:buFont typeface="Arial" pitchFamily="34" charset="0"/>
        <a:buChar char="‒"/>
        <a:defRPr sz="1600" kern="1200">
          <a:solidFill>
            <a:schemeClr val="tx1"/>
          </a:solidFill>
          <a:latin typeface="Frutiger LT Std 45 Light (Body)"/>
          <a:ea typeface="+mn-ea"/>
          <a:cs typeface="Arial" panose="020B0604020202020204" pitchFamily="34" charset="0"/>
        </a:defRPr>
      </a:lvl3pPr>
      <a:lvl4pPr marL="1030288" indent="-233363" algn="l" defTabSz="914400" rtl="0" eaLnBrk="1" latinLnBrk="0" hangingPunct="1">
        <a:spcBef>
          <a:spcPct val="20000"/>
        </a:spcBef>
        <a:buFont typeface="Arial" pitchFamily="34" charset="0"/>
        <a:buChar char="»"/>
        <a:defRPr sz="1600" kern="1200">
          <a:solidFill>
            <a:schemeClr val="tx1"/>
          </a:solidFill>
          <a:latin typeface="Frutiger LT Std 45 Light (Body)"/>
          <a:ea typeface="+mn-ea"/>
          <a:cs typeface="Arial" panose="020B0604020202020204" pitchFamily="34" charset="0"/>
        </a:defRPr>
      </a:lvl4pPr>
      <a:lvl5pPr marL="1377950" indent="-236538" algn="l" defTabSz="914400" rtl="0" eaLnBrk="1" latinLnBrk="0" hangingPunct="1">
        <a:spcBef>
          <a:spcPct val="20000"/>
        </a:spcBef>
        <a:buFont typeface="Wingdings" panose="05000000000000000000" pitchFamily="2" charset="2"/>
        <a:buChar char="§"/>
        <a:defRPr sz="1600" kern="1200">
          <a:solidFill>
            <a:schemeClr val="tx1"/>
          </a:solidFill>
          <a:latin typeface="Frutiger LT Std 45 Light (Body)"/>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field of yellow flowers&#10;&#10;Description automatically generated">
            <a:extLst>
              <a:ext uri="{FF2B5EF4-FFF2-40B4-BE49-F238E27FC236}">
                <a16:creationId xmlns:a16="http://schemas.microsoft.com/office/drawing/2014/main" id="{0D9D5D25-1A61-4807-91BD-A7FFE9CDC8D5}"/>
              </a:ext>
            </a:extLst>
          </p:cNvPr>
          <p:cNvPicPr>
            <a:picLocks noGrp="1" noChangeAspect="1"/>
          </p:cNvPicPr>
          <p:nvPr>
            <p:ph idx="1"/>
          </p:nvPr>
        </p:nvPicPr>
        <p:blipFill rotWithShape="1">
          <a:blip r:embed="rId3"/>
          <a:srcRect t="6304" r="-122" b="8680"/>
          <a:stretch/>
        </p:blipFill>
        <p:spPr>
          <a:xfrm>
            <a:off x="-51164" y="-92049"/>
            <a:ext cx="12309252" cy="6956299"/>
          </a:xfrm>
        </p:spPr>
      </p:pic>
      <p:pic>
        <p:nvPicPr>
          <p:cNvPr id="5" name="Picture 5" descr="A picture containing text&#10;&#10;Description automatically generated">
            <a:extLst>
              <a:ext uri="{FF2B5EF4-FFF2-40B4-BE49-F238E27FC236}">
                <a16:creationId xmlns:a16="http://schemas.microsoft.com/office/drawing/2014/main" id="{1BF55DCF-0B85-430A-8C0C-6020BEA4F073}"/>
              </a:ext>
            </a:extLst>
          </p:cNvPr>
          <p:cNvPicPr>
            <a:picLocks noChangeAspect="1"/>
          </p:cNvPicPr>
          <p:nvPr/>
        </p:nvPicPr>
        <p:blipFill>
          <a:blip r:embed="rId4"/>
          <a:stretch>
            <a:fillRect/>
          </a:stretch>
        </p:blipFill>
        <p:spPr>
          <a:xfrm>
            <a:off x="247463" y="254265"/>
            <a:ext cx="719231" cy="935131"/>
          </a:xfrm>
          <a:prstGeom prst="rect">
            <a:avLst/>
          </a:prstGeom>
        </p:spPr>
      </p:pic>
      <p:pic>
        <p:nvPicPr>
          <p:cNvPr id="6" name="Picture 6" descr="A picture containing text, clipart&#10;&#10;Description automatically generated">
            <a:extLst>
              <a:ext uri="{FF2B5EF4-FFF2-40B4-BE49-F238E27FC236}">
                <a16:creationId xmlns:a16="http://schemas.microsoft.com/office/drawing/2014/main" id="{E74DE806-9160-46F3-AE68-3CB024554CB7}"/>
              </a:ext>
            </a:extLst>
          </p:cNvPr>
          <p:cNvPicPr>
            <a:picLocks noChangeAspect="1"/>
          </p:cNvPicPr>
          <p:nvPr/>
        </p:nvPicPr>
        <p:blipFill>
          <a:blip r:embed="rId5"/>
          <a:stretch>
            <a:fillRect/>
          </a:stretch>
        </p:blipFill>
        <p:spPr>
          <a:xfrm>
            <a:off x="3967822" y="371764"/>
            <a:ext cx="1491691" cy="666377"/>
          </a:xfrm>
          <a:prstGeom prst="rect">
            <a:avLst/>
          </a:prstGeom>
        </p:spPr>
      </p:pic>
      <p:pic>
        <p:nvPicPr>
          <p:cNvPr id="7" name="Picture 7" descr="Logo, calendar&#10;&#10;Description automatically generated">
            <a:extLst>
              <a:ext uri="{FF2B5EF4-FFF2-40B4-BE49-F238E27FC236}">
                <a16:creationId xmlns:a16="http://schemas.microsoft.com/office/drawing/2014/main" id="{B2395BA4-D5F5-4871-9F75-466F95EAB1DA}"/>
              </a:ext>
            </a:extLst>
          </p:cNvPr>
          <p:cNvPicPr>
            <a:picLocks noChangeAspect="1"/>
          </p:cNvPicPr>
          <p:nvPr/>
        </p:nvPicPr>
        <p:blipFill>
          <a:blip r:embed="rId6"/>
          <a:stretch>
            <a:fillRect/>
          </a:stretch>
        </p:blipFill>
        <p:spPr>
          <a:xfrm>
            <a:off x="3040575" y="316205"/>
            <a:ext cx="777875" cy="783665"/>
          </a:xfrm>
          <a:prstGeom prst="rect">
            <a:avLst/>
          </a:prstGeom>
        </p:spPr>
      </p:pic>
      <p:pic>
        <p:nvPicPr>
          <p:cNvPr id="8" name="Picture 8">
            <a:extLst>
              <a:ext uri="{FF2B5EF4-FFF2-40B4-BE49-F238E27FC236}">
                <a16:creationId xmlns:a16="http://schemas.microsoft.com/office/drawing/2014/main" id="{C111E97B-EE46-4947-8D9B-EE18CBC0A684}"/>
              </a:ext>
            </a:extLst>
          </p:cNvPr>
          <p:cNvPicPr>
            <a:picLocks noChangeAspect="1"/>
          </p:cNvPicPr>
          <p:nvPr/>
        </p:nvPicPr>
        <p:blipFill>
          <a:blip r:embed="rId7"/>
          <a:stretch>
            <a:fillRect/>
          </a:stretch>
        </p:blipFill>
        <p:spPr>
          <a:xfrm>
            <a:off x="2114200" y="310029"/>
            <a:ext cx="768912" cy="789642"/>
          </a:xfrm>
          <a:prstGeom prst="rect">
            <a:avLst/>
          </a:prstGeom>
        </p:spPr>
      </p:pic>
      <p:pic>
        <p:nvPicPr>
          <p:cNvPr id="9" name="Picture 9">
            <a:extLst>
              <a:ext uri="{FF2B5EF4-FFF2-40B4-BE49-F238E27FC236}">
                <a16:creationId xmlns:a16="http://schemas.microsoft.com/office/drawing/2014/main" id="{DAD4D6F8-6BC2-41FC-8DF2-43FBCAA66B34}"/>
              </a:ext>
            </a:extLst>
          </p:cNvPr>
          <p:cNvPicPr>
            <a:picLocks noChangeAspect="1"/>
          </p:cNvPicPr>
          <p:nvPr/>
        </p:nvPicPr>
        <p:blipFill>
          <a:blip r:embed="rId8"/>
          <a:stretch>
            <a:fillRect/>
          </a:stretch>
        </p:blipFill>
        <p:spPr>
          <a:xfrm>
            <a:off x="1086513" y="362871"/>
            <a:ext cx="886759" cy="682439"/>
          </a:xfrm>
          <a:prstGeom prst="rect">
            <a:avLst/>
          </a:prstGeom>
        </p:spPr>
      </p:pic>
      <p:sp>
        <p:nvSpPr>
          <p:cNvPr id="10" name="Title 1">
            <a:extLst>
              <a:ext uri="{FF2B5EF4-FFF2-40B4-BE49-F238E27FC236}">
                <a16:creationId xmlns:a16="http://schemas.microsoft.com/office/drawing/2014/main" id="{96ECFB0B-438F-477A-86CA-B4203B661E70}"/>
              </a:ext>
            </a:extLst>
          </p:cNvPr>
          <p:cNvSpPr>
            <a:spLocks noGrp="1"/>
          </p:cNvSpPr>
          <p:nvPr/>
        </p:nvSpPr>
        <p:spPr>
          <a:xfrm>
            <a:off x="6306317" y="309133"/>
            <a:ext cx="5126621" cy="13454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chemeClr val="bg2">
                    <a:lumMod val="25000"/>
                  </a:schemeClr>
                </a:solidFill>
                <a:latin typeface="Britannic Bold"/>
              </a:rPr>
              <a:t>Welcome</a:t>
            </a:r>
            <a:r>
              <a:rPr lang="en-US" sz="7200">
                <a:solidFill>
                  <a:schemeClr val="bg2">
                    <a:lumMod val="25000"/>
                  </a:schemeClr>
                </a:solidFill>
                <a:latin typeface="Britannic Bold"/>
              </a:rPr>
              <a:t>!</a:t>
            </a:r>
            <a:endParaRPr lang="en-US">
              <a:solidFill>
                <a:schemeClr val="bg2">
                  <a:lumMod val="25000"/>
                </a:schemeClr>
              </a:solidFill>
              <a:cs typeface="Calibri Light" panose="020F0302020204030204"/>
            </a:endParaRPr>
          </a:p>
        </p:txBody>
      </p:sp>
      <p:sp>
        <p:nvSpPr>
          <p:cNvPr id="14" name="Rectangle: Rounded Corners 13">
            <a:extLst>
              <a:ext uri="{FF2B5EF4-FFF2-40B4-BE49-F238E27FC236}">
                <a16:creationId xmlns:a16="http://schemas.microsoft.com/office/drawing/2014/main" id="{E4A67669-9360-4957-99D3-724D2329ACDB}"/>
              </a:ext>
            </a:extLst>
          </p:cNvPr>
          <p:cNvSpPr/>
          <p:nvPr/>
        </p:nvSpPr>
        <p:spPr>
          <a:xfrm>
            <a:off x="1392788" y="5470352"/>
            <a:ext cx="9405427" cy="1088556"/>
          </a:xfrm>
          <a:prstGeom prst="roundRect">
            <a:avLst/>
          </a:prstGeom>
          <a:solidFill>
            <a:schemeClr val="accent4">
              <a:lumMod val="40000"/>
              <a:lumOff val="60000"/>
            </a:schemeClr>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29D051B-1401-4C02-B9B8-346C571998DD}"/>
              </a:ext>
            </a:extLst>
          </p:cNvPr>
          <p:cNvSpPr txBox="1">
            <a:spLocks/>
          </p:cNvSpPr>
          <p:nvPr/>
        </p:nvSpPr>
        <p:spPr>
          <a:xfrm>
            <a:off x="68707" y="5512973"/>
            <a:ext cx="12060135" cy="129256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900">
                <a:solidFill>
                  <a:schemeClr val="tx2">
                    <a:lumMod val="75000"/>
                  </a:schemeClr>
                </a:solidFill>
                <a:latin typeface="Calibri"/>
                <a:cs typeface="Aparajita"/>
              </a:rPr>
              <a:t>Tell us your name, what school you're from, and why you're interested in an internship!</a:t>
            </a:r>
            <a:endParaRPr lang="en-US" sz="1900">
              <a:solidFill>
                <a:schemeClr val="tx2">
                  <a:lumMod val="75000"/>
                </a:schemeClr>
              </a:solidFill>
              <a:latin typeface="Calibri"/>
              <a:cs typeface="Calibri"/>
            </a:endParaRPr>
          </a:p>
          <a:p>
            <a:pPr marL="0" indent="0" algn="ctr">
              <a:lnSpc>
                <a:spcPct val="100000"/>
              </a:lnSpc>
              <a:spcBef>
                <a:spcPts val="0"/>
              </a:spcBef>
              <a:buFont typeface="Arial" panose="020B0604020202020204" pitchFamily="34" charset="0"/>
              <a:buNone/>
            </a:pPr>
            <a:r>
              <a:rPr lang="en-US" sz="1900">
                <a:solidFill>
                  <a:schemeClr val="tx2">
                    <a:lumMod val="75000"/>
                  </a:schemeClr>
                </a:solidFill>
                <a:latin typeface="Calibri"/>
                <a:ea typeface="+mn-lt"/>
                <a:cs typeface="+mn-lt"/>
              </a:rPr>
              <a:t>Answer in the chat box (bottom of your screen) </a:t>
            </a:r>
            <a:r>
              <a:rPr lang="en-US" sz="1900">
                <a:solidFill>
                  <a:schemeClr val="tx2">
                    <a:lumMod val="75000"/>
                  </a:schemeClr>
                </a:solidFill>
                <a:ea typeface="+mn-lt"/>
                <a:cs typeface="+mn-lt"/>
              </a:rPr>
              <a:t>💬</a:t>
            </a:r>
            <a:endParaRPr lang="en-US" sz="1900">
              <a:solidFill>
                <a:schemeClr val="tx2">
                  <a:lumMod val="75000"/>
                </a:schemeClr>
              </a:solidFill>
              <a:latin typeface="Calibri"/>
              <a:cs typeface="Calibri"/>
            </a:endParaRPr>
          </a:p>
          <a:p>
            <a:pPr marL="0" indent="0" algn="ctr">
              <a:buFont typeface="Arial" panose="020B0604020202020204" pitchFamily="34" charset="0"/>
              <a:buNone/>
            </a:pPr>
            <a:endParaRPr lang="en-US" sz="1600">
              <a:cs typeface="Calibri" panose="020F0502020204030204"/>
            </a:endParaRPr>
          </a:p>
        </p:txBody>
      </p:sp>
      <p:sp>
        <p:nvSpPr>
          <p:cNvPr id="16" name="Title 1">
            <a:extLst>
              <a:ext uri="{FF2B5EF4-FFF2-40B4-BE49-F238E27FC236}">
                <a16:creationId xmlns:a16="http://schemas.microsoft.com/office/drawing/2014/main" id="{15C7F1D7-1B8B-4709-A727-3021A30F33F8}"/>
              </a:ext>
            </a:extLst>
          </p:cNvPr>
          <p:cNvSpPr txBox="1">
            <a:spLocks/>
          </p:cNvSpPr>
          <p:nvPr/>
        </p:nvSpPr>
        <p:spPr>
          <a:xfrm>
            <a:off x="6307433" y="1530816"/>
            <a:ext cx="5204385" cy="7255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solidFill>
                  <a:schemeClr val="tx2">
                    <a:lumMod val="75000"/>
                  </a:schemeClr>
                </a:solidFill>
                <a:latin typeface="Britannic Bold"/>
                <a:cs typeface="Calibri Light"/>
              </a:rPr>
              <a:t>2024 Academic Internships Webinar</a:t>
            </a:r>
            <a:endParaRPr lang="en-US" sz="2400">
              <a:solidFill>
                <a:schemeClr val="tx2">
                  <a:lumMod val="75000"/>
                </a:schemeClr>
              </a:solidFill>
              <a:latin typeface="Britannic Bold"/>
            </a:endParaRPr>
          </a:p>
        </p:txBody>
      </p:sp>
    </p:spTree>
    <p:extLst>
      <p:ext uri="{BB962C8B-B14F-4D97-AF65-F5344CB8AC3E}">
        <p14:creationId xmlns:p14="http://schemas.microsoft.com/office/powerpoint/2010/main" val="12429200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large group of people standing on a hill by water&#10;&#10;Description automatically generated">
            <a:extLst>
              <a:ext uri="{FF2B5EF4-FFF2-40B4-BE49-F238E27FC236}">
                <a16:creationId xmlns:a16="http://schemas.microsoft.com/office/drawing/2014/main" id="{D3AE75C1-A838-661E-16E5-E38DDC0F6186}"/>
              </a:ext>
            </a:extLst>
          </p:cNvPr>
          <p:cNvPicPr>
            <a:picLocks noChangeAspect="1"/>
          </p:cNvPicPr>
          <p:nvPr/>
        </p:nvPicPr>
        <p:blipFill rotWithShape="1">
          <a:blip r:embed="rId2"/>
          <a:srcRect t="19806" r="-1"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5" name="Content Placeholder 14" descr="Two women wearing masks on a street&#10;&#10;Description automatically generated">
            <a:extLst>
              <a:ext uri="{FF2B5EF4-FFF2-40B4-BE49-F238E27FC236}">
                <a16:creationId xmlns:a16="http://schemas.microsoft.com/office/drawing/2014/main" id="{36C0DEB6-6055-BB4F-31D0-6DBDB9FFFE60}"/>
              </a:ext>
            </a:extLst>
          </p:cNvPr>
          <p:cNvPicPr>
            <a:picLocks noChangeAspect="1"/>
          </p:cNvPicPr>
          <p:nvPr/>
        </p:nvPicPr>
        <p:blipFill rotWithShape="1">
          <a:blip r:embed="rId3"/>
          <a:srcRect t="4458" r="-2" b="445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2" descr="A group of people standing in chairs and a wedding ceremony&#10;&#10;Description automatically generated">
            <a:extLst>
              <a:ext uri="{FF2B5EF4-FFF2-40B4-BE49-F238E27FC236}">
                <a16:creationId xmlns:a16="http://schemas.microsoft.com/office/drawing/2014/main" id="{D030047F-B2A8-A5E9-A319-8B05030CADAE}"/>
              </a:ext>
            </a:extLst>
          </p:cNvPr>
          <p:cNvPicPr>
            <a:picLocks noChangeAspect="1"/>
          </p:cNvPicPr>
          <p:nvPr/>
        </p:nvPicPr>
        <p:blipFill rotWithShape="1">
          <a:blip r:embed="rId4"/>
          <a:srcRect t="35426" r="-2" b="1277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14" name="Freeform: Shape 113">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5" name="Freeform: Shape 11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8AC1BC-9FDA-3E83-D6DA-854D9264A5CB}"/>
              </a:ext>
            </a:extLst>
          </p:cNvPr>
          <p:cNvSpPr>
            <a:spLocks noGrp="1"/>
          </p:cNvSpPr>
          <p:nvPr>
            <p:ph type="title"/>
          </p:nvPr>
        </p:nvSpPr>
        <p:spPr>
          <a:xfrm>
            <a:off x="323139" y="585867"/>
            <a:ext cx="3606682" cy="1100710"/>
          </a:xfrm>
        </p:spPr>
        <p:txBody>
          <a:bodyPr vert="horz" lIns="91440" tIns="45720" rIns="91440" bIns="45720" rtlCol="0">
            <a:normAutofit fontScale="90000"/>
          </a:bodyPr>
          <a:lstStyle/>
          <a:p>
            <a:r>
              <a:rPr lang="en-US" sz="3200" b="1" kern="1200">
                <a:solidFill>
                  <a:schemeClr val="bg1"/>
                </a:solidFill>
                <a:latin typeface="+mj-lt"/>
                <a:ea typeface="+mj-ea"/>
                <a:cs typeface="+mj-cs"/>
              </a:rPr>
              <a:t>Special Park Uses</a:t>
            </a:r>
            <a:br>
              <a:rPr lang="en-US" sz="3200" b="1"/>
            </a:br>
            <a:r>
              <a:rPr lang="en-US" sz="3200" b="1" kern="1200">
                <a:solidFill>
                  <a:schemeClr val="bg1"/>
                </a:solidFill>
                <a:latin typeface="+mj-lt"/>
                <a:ea typeface="+mj-ea"/>
                <a:cs typeface="+mj-cs"/>
              </a:rPr>
              <a:t>Internship</a:t>
            </a:r>
            <a:br>
              <a:rPr lang="en-US" sz="3200" kern="1200"/>
            </a:br>
            <a:br>
              <a:rPr lang="en-US" sz="3200"/>
            </a:br>
            <a:r>
              <a:rPr lang="en-US" sz="2000" kern="1200">
                <a:solidFill>
                  <a:schemeClr val="bg1"/>
                </a:solidFill>
                <a:latin typeface="+mj-lt"/>
                <a:ea typeface="+mj-ea"/>
                <a:cs typeface="+mj-cs"/>
              </a:rPr>
              <a:t>Alejandra Iraheta |</a:t>
            </a:r>
            <a:r>
              <a:rPr lang="en-US" sz="2000">
                <a:solidFill>
                  <a:schemeClr val="bg1"/>
                </a:solidFill>
              </a:rPr>
              <a:t> </a:t>
            </a:r>
            <a:r>
              <a:rPr lang="en-US" sz="2000" kern="1200">
                <a:solidFill>
                  <a:schemeClr val="bg1"/>
                </a:solidFill>
                <a:latin typeface="+mj-lt"/>
                <a:ea typeface="+mj-ea"/>
                <a:cs typeface="+mj-cs"/>
              </a:rPr>
              <a:t>Events Specialist</a:t>
            </a:r>
            <a:endParaRPr lang="en-US" sz="2000" kern="1200">
              <a:solidFill>
                <a:schemeClr val="bg1"/>
              </a:solidFill>
              <a:latin typeface="+mj-lt"/>
              <a:ea typeface="Calibri Light"/>
              <a:cs typeface="Calibri Light"/>
            </a:endParaRPr>
          </a:p>
        </p:txBody>
      </p:sp>
      <p:sp>
        <p:nvSpPr>
          <p:cNvPr id="112" name="Rectangle 11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Content Placeholder 67">
            <a:extLst>
              <a:ext uri="{FF2B5EF4-FFF2-40B4-BE49-F238E27FC236}">
                <a16:creationId xmlns:a16="http://schemas.microsoft.com/office/drawing/2014/main" id="{7A1BDB7C-AA98-4D18-CD09-935F85479585}"/>
              </a:ext>
            </a:extLst>
          </p:cNvPr>
          <p:cNvSpPr>
            <a:spLocks noGrp="1"/>
          </p:cNvSpPr>
          <p:nvPr>
            <p:ph idx="1"/>
          </p:nvPr>
        </p:nvSpPr>
        <p:spPr>
          <a:xfrm>
            <a:off x="448056" y="2258568"/>
            <a:ext cx="2819699" cy="4210087"/>
          </a:xfrm>
        </p:spPr>
        <p:txBody>
          <a:bodyPr vert="horz" lIns="91440" tIns="45720" rIns="91440" bIns="45720" rtlCol="0" anchor="t">
            <a:normAutofit fontScale="85000" lnSpcReduction="10000"/>
          </a:bodyPr>
          <a:lstStyle/>
          <a:p>
            <a:pPr marL="0" indent="0">
              <a:buNone/>
            </a:pPr>
            <a:r>
              <a:rPr lang="en-US" sz="2000">
                <a:solidFill>
                  <a:schemeClr val="bg1"/>
                </a:solidFill>
                <a:ea typeface="Calibri"/>
                <a:cs typeface="Calibri"/>
              </a:rPr>
              <a:t>Do you love organizing and event planning? Are you looking to learn more about your local National Parks? If so, join our dynamic, fast paced team this summer!</a:t>
            </a:r>
          </a:p>
          <a:p>
            <a:pPr marL="0" indent="0">
              <a:buNone/>
            </a:pPr>
            <a:endParaRPr lang="en-US" sz="1800">
              <a:solidFill>
                <a:schemeClr val="bg1"/>
              </a:solidFill>
              <a:ea typeface="Calibri"/>
              <a:cs typeface="Calibri"/>
            </a:endParaRPr>
          </a:p>
          <a:p>
            <a:pPr marL="285750" indent="-285750"/>
            <a:r>
              <a:rPr lang="en-US" sz="2000">
                <a:solidFill>
                  <a:schemeClr val="bg1"/>
                </a:solidFill>
                <a:ea typeface="Calibri"/>
                <a:cs typeface="Calibri"/>
              </a:rPr>
              <a:t>Hybrid Full-time schedule: Monday-Thursday</a:t>
            </a:r>
          </a:p>
          <a:p>
            <a:pPr marL="285750" indent="-285750"/>
            <a:r>
              <a:rPr lang="en-US" sz="2000">
                <a:solidFill>
                  <a:schemeClr val="bg1"/>
                </a:solidFill>
                <a:ea typeface="Calibri"/>
                <a:cs typeface="Calibri"/>
              </a:rPr>
              <a:t>Assist with online organization of files</a:t>
            </a:r>
          </a:p>
          <a:p>
            <a:pPr marL="285750" indent="-285750"/>
            <a:r>
              <a:rPr lang="en-US" sz="2000">
                <a:solidFill>
                  <a:schemeClr val="bg1"/>
                </a:solidFill>
                <a:ea typeface="Calibri"/>
                <a:cs typeface="Calibri"/>
              </a:rPr>
              <a:t>Create maps for Event locations</a:t>
            </a:r>
          </a:p>
          <a:p>
            <a:pPr marL="285750" indent="-285750"/>
            <a:r>
              <a:rPr lang="en-US" sz="2000">
                <a:solidFill>
                  <a:schemeClr val="bg1"/>
                </a:solidFill>
                <a:ea typeface="Calibri"/>
                <a:cs typeface="Calibri"/>
              </a:rPr>
              <a:t>Explore GGNRA sites</a:t>
            </a:r>
          </a:p>
          <a:p>
            <a:pPr marL="285750" indent="-285750"/>
            <a:r>
              <a:rPr lang="en-US" sz="2000">
                <a:solidFill>
                  <a:schemeClr val="bg1"/>
                </a:solidFill>
                <a:ea typeface="Calibri"/>
                <a:cs typeface="Calibri"/>
              </a:rPr>
              <a:t>Opportunities to assist with permit monitoring</a:t>
            </a:r>
          </a:p>
          <a:p>
            <a:pPr marL="0" indent="0">
              <a:buNone/>
            </a:pPr>
            <a:endParaRPr lang="en-US" sz="1800">
              <a:solidFill>
                <a:schemeClr val="bg1"/>
              </a:solidFill>
              <a:ea typeface="Calibri"/>
              <a:cs typeface="Calibri"/>
            </a:endParaRPr>
          </a:p>
          <a:p>
            <a:pPr marL="0" indent="0">
              <a:buNone/>
            </a:pPr>
            <a:endParaRPr lang="en-US" sz="1800">
              <a:solidFill>
                <a:schemeClr val="bg1"/>
              </a:solidFill>
              <a:ea typeface="Calibri"/>
              <a:cs typeface="Calibri"/>
            </a:endParaRPr>
          </a:p>
        </p:txBody>
      </p:sp>
    </p:spTree>
    <p:extLst>
      <p:ext uri="{BB962C8B-B14F-4D97-AF65-F5344CB8AC3E}">
        <p14:creationId xmlns:p14="http://schemas.microsoft.com/office/powerpoint/2010/main" val="90035906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EBD0FF4-5EC8-5CB1-844D-1D8F04D2B432}"/>
              </a:ext>
            </a:extLst>
          </p:cNvPr>
          <p:cNvSpPr>
            <a:spLocks noGrp="1"/>
          </p:cNvSpPr>
          <p:nvPr>
            <p:ph type="title"/>
          </p:nvPr>
        </p:nvSpPr>
        <p:spPr>
          <a:xfrm>
            <a:off x="403761" y="448721"/>
            <a:ext cx="5581403" cy="1225650"/>
          </a:xfrm>
        </p:spPr>
        <p:txBody>
          <a:bodyPr anchor="b">
            <a:normAutofit/>
          </a:bodyPr>
          <a:lstStyle/>
          <a:p>
            <a:r>
              <a:rPr lang="en-US" sz="2100">
                <a:solidFill>
                  <a:schemeClr val="bg1"/>
                </a:solidFill>
                <a:ea typeface="Calibri Light"/>
                <a:cs typeface="Calibri Light"/>
              </a:rPr>
              <a:t>Operations Administration Academic Internship</a:t>
            </a:r>
            <a:br>
              <a:rPr lang="en-US" sz="2100">
                <a:solidFill>
                  <a:schemeClr val="bg1"/>
                </a:solidFill>
                <a:ea typeface="Calibri Light"/>
                <a:cs typeface="Calibri Light"/>
              </a:rPr>
            </a:br>
            <a:r>
              <a:rPr lang="en-US" sz="2100">
                <a:solidFill>
                  <a:schemeClr val="bg1"/>
                </a:solidFill>
                <a:ea typeface="Calibri Light"/>
                <a:cs typeface="Calibri Light"/>
              </a:rPr>
              <a:t>Michael Carr | Chief Operations Officer</a:t>
            </a:r>
          </a:p>
        </p:txBody>
      </p:sp>
      <p:cxnSp>
        <p:nvCxnSpPr>
          <p:cNvPr id="75" name="Straight Connector 7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Content Placeholder 7">
            <a:extLst>
              <a:ext uri="{FF2B5EF4-FFF2-40B4-BE49-F238E27FC236}">
                <a16:creationId xmlns:a16="http://schemas.microsoft.com/office/drawing/2014/main" id="{970B4730-36A6-F17A-C2F4-43C09B630139}"/>
              </a:ext>
            </a:extLst>
          </p:cNvPr>
          <p:cNvSpPr>
            <a:spLocks noGrp="1"/>
          </p:cNvSpPr>
          <p:nvPr>
            <p:ph idx="1"/>
          </p:nvPr>
        </p:nvSpPr>
        <p:spPr>
          <a:xfrm>
            <a:off x="897769" y="1909192"/>
            <a:ext cx="4586513" cy="3647710"/>
          </a:xfrm>
        </p:spPr>
        <p:txBody>
          <a:bodyPr vert="horz" lIns="91440" tIns="45720" rIns="91440" bIns="45720" rtlCol="0" anchor="t">
            <a:normAutofit lnSpcReduction="10000"/>
          </a:bodyPr>
          <a:lstStyle/>
          <a:p>
            <a:pPr marL="0" indent="0">
              <a:buNone/>
            </a:pPr>
            <a:r>
              <a:rPr lang="en-US" sz="2000" b="1">
                <a:solidFill>
                  <a:schemeClr val="bg1"/>
                </a:solidFill>
              </a:rPr>
              <a:t>Immersive Learning Environment:</a:t>
            </a:r>
            <a:r>
              <a:rPr lang="en-US" sz="2000">
                <a:solidFill>
                  <a:schemeClr val="bg1"/>
                </a:solidFill>
              </a:rPr>
              <a:t> </a:t>
            </a:r>
            <a:endParaRPr lang="en-US"/>
          </a:p>
          <a:p>
            <a:pPr marL="0" indent="0">
              <a:buNone/>
            </a:pPr>
            <a:r>
              <a:rPr lang="en-US" sz="2000">
                <a:solidFill>
                  <a:schemeClr val="bg1"/>
                </a:solidFill>
              </a:rPr>
              <a:t>Join a dynamic Operations branch at the forefront of innovation, where you'll gain hands-on experience crafting company-wide policies for purchasing, facilities, fleet management, and vendor contracts. </a:t>
            </a:r>
          </a:p>
          <a:p>
            <a:pPr marL="0" indent="0">
              <a:buNone/>
            </a:pPr>
            <a:r>
              <a:rPr lang="en-US" sz="2000">
                <a:solidFill>
                  <a:schemeClr val="bg1"/>
                </a:solidFill>
              </a:rPr>
              <a:t>Dive into real-world challenges alongside seasoned professionals, accelerating your learning curve and preparing you for a successful career in operations management.</a:t>
            </a:r>
          </a:p>
          <a:p>
            <a:r>
              <a:rPr lang="en-US" sz="2000">
                <a:solidFill>
                  <a:schemeClr val="bg1"/>
                </a:solidFill>
                <a:cs typeface="Calibri"/>
              </a:rPr>
              <a:t>Hybrid – requiring 3 days in the office</a:t>
            </a:r>
          </a:p>
        </p:txBody>
      </p:sp>
      <p:cxnSp>
        <p:nvCxnSpPr>
          <p:cNvPr id="77" name="Straight Connector 7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Placeholder 4" descr="A boat parked next to a body of water&#10;&#10;Description generated with very high confidence">
            <a:extLst>
              <a:ext uri="{FF2B5EF4-FFF2-40B4-BE49-F238E27FC236}">
                <a16:creationId xmlns:a16="http://schemas.microsoft.com/office/drawing/2014/main" id="{80C93D74-7C2B-E4B7-4250-4B4C592FD8C0}"/>
              </a:ext>
            </a:extLst>
          </p:cNvPr>
          <p:cNvPicPr>
            <a:picLocks noChangeAspect="1"/>
          </p:cNvPicPr>
          <p:nvPr/>
        </p:nvPicPr>
        <p:blipFill rotWithShape="1">
          <a:blip r:embed="rId2"/>
          <a:srcRect l="6821" t="6593" r="27054"/>
          <a:stretch/>
        </p:blipFill>
        <p:spPr>
          <a:xfrm>
            <a:off x="6206838" y="1074401"/>
            <a:ext cx="5666547" cy="4482501"/>
          </a:xfrm>
          <a:prstGeom prst="rect">
            <a:avLst/>
          </a:prstGeom>
        </p:spPr>
      </p:pic>
    </p:spTree>
    <p:extLst>
      <p:ext uri="{BB962C8B-B14F-4D97-AF65-F5344CB8AC3E}">
        <p14:creationId xmlns:p14="http://schemas.microsoft.com/office/powerpoint/2010/main" val="27013260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sky, water, outdoor, boat&#10;&#10;Description automatically generated">
            <a:extLst>
              <a:ext uri="{FF2B5EF4-FFF2-40B4-BE49-F238E27FC236}">
                <a16:creationId xmlns:a16="http://schemas.microsoft.com/office/drawing/2014/main" id="{E41FDCD8-51B2-4CDA-A419-35817EA38525}"/>
              </a:ext>
            </a:extLst>
          </p:cNvPr>
          <p:cNvPicPr>
            <a:picLocks noChangeAspect="1"/>
          </p:cNvPicPr>
          <p:nvPr/>
        </p:nvPicPr>
        <p:blipFill rotWithShape="1">
          <a:blip r:embed="rId3"/>
          <a:srcRect t="23029" r="-2" b="773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4">
            <a:extLst>
              <a:ext uri="{FF2B5EF4-FFF2-40B4-BE49-F238E27FC236}">
                <a16:creationId xmlns:a16="http://schemas.microsoft.com/office/drawing/2014/main" id="{935B1712-8D26-448A-86A7-37532A44D801}"/>
              </a:ext>
            </a:extLst>
          </p:cNvPr>
          <p:cNvPicPr>
            <a:picLocks noChangeAspect="1"/>
          </p:cNvPicPr>
          <p:nvPr/>
        </p:nvPicPr>
        <p:blipFill rotWithShape="1">
          <a:blip r:embed="rId4"/>
          <a:srcRect t="27158" r="-2" b="360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6" name="Freeform: Shape 3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E36CC4D-F109-4389-9057-56B61E4D7C37}"/>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2800" b="1" kern="1200">
                <a:latin typeface="+mj-lt"/>
                <a:ea typeface="+mj-ea"/>
                <a:cs typeface="+mj-cs"/>
              </a:rPr>
              <a:t>Sustainability</a:t>
            </a:r>
            <a:r>
              <a:rPr lang="en-US" sz="2600" b="1"/>
              <a:t> Internship</a:t>
            </a:r>
            <a:br>
              <a:rPr lang="en-US" sz="2600" kern="1200"/>
            </a:br>
            <a:r>
              <a:rPr lang="en-US" sz="2000" kern="1200">
                <a:latin typeface="+mj-lt"/>
                <a:ea typeface="+mj-ea"/>
                <a:cs typeface="+mj-cs"/>
              </a:rPr>
              <a:t>Laura Castellini | Sustainability Coordinator</a:t>
            </a:r>
          </a:p>
        </p:txBody>
      </p:sp>
      <p:sp>
        <p:nvSpPr>
          <p:cNvPr id="40" name="Rectangle 3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2" name="Rectangle 4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4B868C40-CC97-4B2A-8414-444C85F0EF89}"/>
              </a:ext>
            </a:extLst>
          </p:cNvPr>
          <p:cNvSpPr txBox="1"/>
          <p:nvPr/>
        </p:nvSpPr>
        <p:spPr>
          <a:xfrm>
            <a:off x="448056" y="2512611"/>
            <a:ext cx="4832803" cy="36643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a:bodyPr>
          <a:lstStyle/>
          <a:p>
            <a:pPr>
              <a:lnSpc>
                <a:spcPct val="110000"/>
              </a:lnSpc>
              <a:spcAft>
                <a:spcPts val="600"/>
              </a:spcAft>
            </a:pPr>
            <a:r>
              <a:rPr lang="en-US" sz="2200">
                <a:latin typeface="Calibri Light"/>
                <a:cs typeface="Calibri Light"/>
              </a:rPr>
              <a:t>Are you passionate about addressing climate change and learning how sustainability programs are managed in a National Park?</a:t>
            </a:r>
            <a:endParaRPr lang="en-US"/>
          </a:p>
          <a:p>
            <a:pPr indent="-228600">
              <a:lnSpc>
                <a:spcPct val="90000"/>
              </a:lnSpc>
              <a:spcAft>
                <a:spcPts val="600"/>
              </a:spcAft>
              <a:buFont typeface="Arial" panose="020B0604020202020204" pitchFamily="34" charset="0"/>
              <a:buChar char="•"/>
            </a:pPr>
            <a:endParaRPr lang="en-US" sz="2200">
              <a:latin typeface="Calibri Light"/>
              <a:cs typeface="Calibri"/>
            </a:endParaRPr>
          </a:p>
          <a:p>
            <a:pPr indent="-228600">
              <a:lnSpc>
                <a:spcPct val="90000"/>
              </a:lnSpc>
              <a:spcAft>
                <a:spcPts val="600"/>
              </a:spcAft>
              <a:buFont typeface="Arial" panose="020B0604020202020204" pitchFamily="34" charset="0"/>
              <a:buChar char="•"/>
            </a:pPr>
            <a:r>
              <a:rPr lang="en-US" sz="2200">
                <a:latin typeface="Calibri Light"/>
                <a:cs typeface="Calibri Light"/>
              </a:rPr>
              <a:t>Virtual &amp; In-Person Internship </a:t>
            </a:r>
          </a:p>
          <a:p>
            <a:pPr indent="-228600">
              <a:lnSpc>
                <a:spcPct val="90000"/>
              </a:lnSpc>
              <a:spcAft>
                <a:spcPts val="600"/>
              </a:spcAft>
              <a:buFont typeface="Arial" panose="020B0604020202020204" pitchFamily="34" charset="0"/>
              <a:buChar char="•"/>
            </a:pPr>
            <a:r>
              <a:rPr lang="en-US" sz="2200">
                <a:latin typeface="Calibri Light"/>
                <a:cs typeface="Calibri Light"/>
              </a:rPr>
              <a:t>Flexible for Part or Full-time</a:t>
            </a:r>
          </a:p>
          <a:p>
            <a:pPr indent="-228600">
              <a:lnSpc>
                <a:spcPct val="90000"/>
              </a:lnSpc>
              <a:spcAft>
                <a:spcPts val="600"/>
              </a:spcAft>
              <a:buFont typeface="Arial" panose="020B0604020202020204" pitchFamily="34" charset="0"/>
              <a:buChar char="•"/>
            </a:pPr>
            <a:r>
              <a:rPr lang="en-US" sz="2200">
                <a:latin typeface="Calibri Light"/>
                <a:cs typeface="Calibri Light"/>
              </a:rPr>
              <a:t>San Francisco, CA</a:t>
            </a:r>
            <a:endParaRPr lang="en-US" sz="1900">
              <a:latin typeface="Calibri Light"/>
              <a:cs typeface="Calibri Light"/>
            </a:endParaRPr>
          </a:p>
          <a:p>
            <a:pPr indent="-228600">
              <a:lnSpc>
                <a:spcPct val="90000"/>
              </a:lnSpc>
              <a:spcAft>
                <a:spcPts val="600"/>
              </a:spcAft>
              <a:buFont typeface="Arial" panose="020B0604020202020204" pitchFamily="34" charset="0"/>
              <a:buChar char="•"/>
            </a:pPr>
            <a:endParaRPr lang="en-US" sz="1900">
              <a:latin typeface="Calibri Light"/>
              <a:cs typeface="Calibri Light"/>
            </a:endParaRPr>
          </a:p>
          <a:p>
            <a:pPr indent="-228600">
              <a:lnSpc>
                <a:spcPct val="90000"/>
              </a:lnSpc>
              <a:spcAft>
                <a:spcPts val="600"/>
              </a:spcAft>
              <a:buFont typeface="Arial" panose="020B0604020202020204" pitchFamily="34" charset="0"/>
              <a:buChar char="•"/>
            </a:pPr>
            <a:endParaRPr lang="en-US" sz="1900">
              <a:latin typeface="Calibri Light"/>
              <a:cs typeface="Calibri Light"/>
            </a:endParaRPr>
          </a:p>
          <a:p>
            <a:pPr>
              <a:lnSpc>
                <a:spcPct val="90000"/>
              </a:lnSpc>
              <a:spcAft>
                <a:spcPts val="600"/>
              </a:spcAft>
            </a:pPr>
            <a:r>
              <a:rPr lang="en-US" sz="1600">
                <a:latin typeface="Calibri Light"/>
                <a:cs typeface="Calibri Light"/>
              </a:rPr>
              <a:t>Photo Credit: Alison Taggart-Barone </a:t>
            </a:r>
          </a:p>
          <a:p>
            <a:pPr indent="-228600">
              <a:lnSpc>
                <a:spcPct val="90000"/>
              </a:lnSpc>
              <a:spcAft>
                <a:spcPts val="600"/>
              </a:spcAft>
              <a:buFont typeface="Arial" panose="020B0604020202020204" pitchFamily="34" charset="0"/>
              <a:buChar char="•"/>
            </a:pPr>
            <a:endParaRPr lang="en-US" sz="1900">
              <a:latin typeface="Calibri Light"/>
              <a:cs typeface="Calibri Light"/>
            </a:endParaRPr>
          </a:p>
          <a:p>
            <a:pPr indent="-228600">
              <a:lnSpc>
                <a:spcPct val="90000"/>
              </a:lnSpc>
              <a:spcAft>
                <a:spcPts val="600"/>
              </a:spcAft>
              <a:buFont typeface="Arial" panose="020B0604020202020204" pitchFamily="34" charset="0"/>
              <a:buChar char="•"/>
            </a:pPr>
            <a:endParaRPr lang="en-US" sz="1900">
              <a:latin typeface="Calibri Light"/>
              <a:cs typeface="Calibri Light"/>
            </a:endParaRPr>
          </a:p>
          <a:p>
            <a:pPr indent="-228600">
              <a:lnSpc>
                <a:spcPct val="90000"/>
              </a:lnSpc>
              <a:spcAft>
                <a:spcPts val="600"/>
              </a:spcAft>
              <a:buFont typeface="Arial" panose="020B0604020202020204" pitchFamily="34" charset="0"/>
              <a:buChar char="•"/>
            </a:pPr>
            <a:endParaRPr lang="en-US" sz="1900">
              <a:latin typeface="Calibri Light"/>
              <a:cs typeface="Calibri Light"/>
            </a:endParaRPr>
          </a:p>
        </p:txBody>
      </p:sp>
    </p:spTree>
    <p:extLst>
      <p:ext uri="{BB962C8B-B14F-4D97-AF65-F5344CB8AC3E}">
        <p14:creationId xmlns:p14="http://schemas.microsoft.com/office/powerpoint/2010/main" val="15797780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3" y="1999615"/>
            <a:ext cx="9144000" cy="2764028"/>
          </a:xfrm>
        </p:spPr>
        <p:txBody>
          <a:bodyPr anchor="ctr">
            <a:normAutofit/>
          </a:bodyPr>
          <a:lstStyle/>
          <a:p>
            <a:r>
              <a:rPr lang="en-US" sz="6100">
                <a:solidFill>
                  <a:schemeClr val="tx2">
                    <a:lumMod val="75000"/>
                  </a:schemeClr>
                </a:solidFill>
                <a:ea typeface="Calibri Light"/>
                <a:cs typeface="Calibri Light"/>
              </a:rPr>
              <a:t>Community Programs</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040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BAFA-8EC8-B26A-CC0C-5B10C3124FE4}"/>
              </a:ext>
            </a:extLst>
          </p:cNvPr>
          <p:cNvSpPr>
            <a:spLocks noGrp="1"/>
          </p:cNvSpPr>
          <p:nvPr>
            <p:ph type="title"/>
          </p:nvPr>
        </p:nvSpPr>
        <p:spPr>
          <a:xfrm>
            <a:off x="87443" y="1013118"/>
            <a:ext cx="5951036" cy="1589847"/>
          </a:xfrm>
        </p:spPr>
        <p:txBody>
          <a:bodyPr vert="horz" lIns="91440" tIns="45720" rIns="91440" bIns="45720" rtlCol="0" anchor="t">
            <a:normAutofit/>
          </a:bodyPr>
          <a:lstStyle/>
          <a:p>
            <a:r>
              <a:rPr lang="en-US" sz="2300" b="1" kern="1200">
                <a:latin typeface="+mj-lt"/>
                <a:ea typeface="+mj-ea"/>
                <a:cs typeface="+mj-cs"/>
              </a:rPr>
              <a:t>2 Bilingual/Community Engagement Internships</a:t>
            </a:r>
            <a:br>
              <a:rPr lang="en-US" sz="1800" kern="1200"/>
            </a:br>
            <a:br>
              <a:rPr lang="en-US" sz="1800"/>
            </a:br>
            <a:r>
              <a:rPr lang="en-US" sz="1900" kern="1200">
                <a:latin typeface="+mj-lt"/>
                <a:ea typeface="+mj-ea"/>
                <a:cs typeface="+mj-cs"/>
              </a:rPr>
              <a:t>Christian Trujillo | </a:t>
            </a:r>
            <a:r>
              <a:rPr lang="en-US" sz="1850" kern="1200" dirty="0">
                <a:latin typeface="+mj-lt"/>
                <a:ea typeface="+mj-ea"/>
                <a:cs typeface="+mj-cs"/>
              </a:rPr>
              <a:t>Community Engagement </a:t>
            </a:r>
            <a:r>
              <a:rPr lang="en-US" sz="1850" dirty="0"/>
              <a:t>Program Manager</a:t>
            </a:r>
            <a:br>
              <a:rPr lang="en-US" sz="1850" kern="1200" dirty="0"/>
            </a:br>
            <a:r>
              <a:rPr lang="en-US" sz="1900" kern="1200">
                <a:latin typeface="+mj-lt"/>
                <a:ea typeface="+mj-ea"/>
                <a:cs typeface="+mj-cs"/>
              </a:rPr>
              <a:t>Zaira Sierra | Community Engagement Program Manager</a:t>
            </a:r>
          </a:p>
        </p:txBody>
      </p:sp>
      <p:cxnSp>
        <p:nvCxnSpPr>
          <p:cNvPr id="47" name="Straight Connector 4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1C1CE1-F16D-4DC8-70D5-AB81E4B4E33D}"/>
              </a:ext>
            </a:extLst>
          </p:cNvPr>
          <p:cNvSpPr txBox="1"/>
          <p:nvPr/>
        </p:nvSpPr>
        <p:spPr>
          <a:xfrm>
            <a:off x="237345" y="3100815"/>
            <a:ext cx="5538808" cy="35912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Aft>
                <a:spcPts val="600"/>
              </a:spcAft>
            </a:pPr>
            <a:r>
              <a:rPr lang="en-US" sz="2200"/>
              <a:t>Are you looking to build your skills in community engagement and outreach through nature-based programs and initiatives in community spaces?</a:t>
            </a:r>
            <a:endParaRPr lang="en-US" sz="2200">
              <a:ea typeface="Calibri" panose="020F0502020204030204"/>
              <a:cs typeface="Calibri" panose="020F0502020204030204"/>
            </a:endParaRPr>
          </a:p>
          <a:p>
            <a:pPr indent="-228600">
              <a:lnSpc>
                <a:spcPct val="90000"/>
              </a:lnSpc>
              <a:spcAft>
                <a:spcPts val="600"/>
              </a:spcAft>
              <a:buFont typeface="Arial" panose="020B0604020202020204" pitchFamily="34" charset="0"/>
              <a:buChar char="•"/>
            </a:pPr>
            <a:endParaRPr lang="en-US" sz="2000"/>
          </a:p>
          <a:p>
            <a:pPr marL="342900" indent="-228600">
              <a:lnSpc>
                <a:spcPct val="90000"/>
              </a:lnSpc>
              <a:spcAft>
                <a:spcPts val="600"/>
              </a:spcAft>
              <a:buFont typeface="Arial" panose="020B0604020202020204" pitchFamily="34" charset="0"/>
              <a:buChar char="•"/>
            </a:pPr>
            <a:r>
              <a:rPr lang="en-US" sz="2000"/>
              <a:t>Work Schedule: Full-time, Tuesday - Saturday,    9 a.m. - 5 p.m.</a:t>
            </a:r>
            <a:endParaRPr lang="en-US" sz="2000">
              <a:ea typeface="Calibri"/>
              <a:cs typeface="Calibri"/>
            </a:endParaRPr>
          </a:p>
          <a:p>
            <a:pPr marL="342900" indent="-228600">
              <a:lnSpc>
                <a:spcPct val="90000"/>
              </a:lnSpc>
              <a:spcAft>
                <a:spcPts val="600"/>
              </a:spcAft>
              <a:buFont typeface="Arial" panose="020B0604020202020204" pitchFamily="34" charset="0"/>
              <a:buChar char="•"/>
            </a:pPr>
            <a:r>
              <a:rPr lang="en-US" sz="2000"/>
              <a:t>San Francisco, Marin, &amp; San Mateo</a:t>
            </a:r>
            <a:endParaRPr lang="en-US" sz="2000">
              <a:ea typeface="Calibri"/>
              <a:cs typeface="Calibri"/>
            </a:endParaRP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p:txBody>
      </p:sp>
      <p:pic>
        <p:nvPicPr>
          <p:cNvPr id="15" name="Picture 14" descr="A group of people sitting at a table&#10;&#10;Description automatically generated">
            <a:extLst>
              <a:ext uri="{FF2B5EF4-FFF2-40B4-BE49-F238E27FC236}">
                <a16:creationId xmlns:a16="http://schemas.microsoft.com/office/drawing/2014/main" id="{21D10EF2-2AEC-059C-0269-A9380255B76A}"/>
              </a:ext>
            </a:extLst>
          </p:cNvPr>
          <p:cNvPicPr>
            <a:picLocks noChangeAspect="1"/>
          </p:cNvPicPr>
          <p:nvPr/>
        </p:nvPicPr>
        <p:blipFill rotWithShape="1">
          <a:blip r:embed="rId2"/>
          <a:srcRect t="6397" b="26936"/>
          <a:stretch/>
        </p:blipFill>
        <p:spPr>
          <a:xfrm rot="16200000">
            <a:off x="5905501" y="190501"/>
            <a:ext cx="3429000" cy="3048000"/>
          </a:xfrm>
          <a:prstGeom prst="rect">
            <a:avLst/>
          </a:prstGeom>
        </p:spPr>
      </p:pic>
      <p:pic>
        <p:nvPicPr>
          <p:cNvPr id="8" name="Content Placeholder 7" descr="A group of people posing for a photo&#10;&#10;Description automatically generated">
            <a:extLst>
              <a:ext uri="{FF2B5EF4-FFF2-40B4-BE49-F238E27FC236}">
                <a16:creationId xmlns:a16="http://schemas.microsoft.com/office/drawing/2014/main" id="{D3B74237-BE5F-01ED-95DF-B3E29FADC312}"/>
              </a:ext>
            </a:extLst>
          </p:cNvPr>
          <p:cNvPicPr>
            <a:picLocks noGrp="1" noChangeAspect="1"/>
          </p:cNvPicPr>
          <p:nvPr>
            <p:ph idx="1"/>
          </p:nvPr>
        </p:nvPicPr>
        <p:blipFill rotWithShape="1">
          <a:blip r:embed="rId3"/>
          <a:srcRect l="15667" r="17666"/>
          <a:stretch/>
        </p:blipFill>
        <p:spPr>
          <a:xfrm>
            <a:off x="9144000" y="10"/>
            <a:ext cx="3048000" cy="3428991"/>
          </a:xfrm>
          <a:prstGeom prst="rect">
            <a:avLst/>
          </a:prstGeom>
        </p:spPr>
      </p:pic>
      <p:pic>
        <p:nvPicPr>
          <p:cNvPr id="9" name="Picture 8" descr="A group of people standing in a room with a cart&#10;&#10;Description automatically generated">
            <a:extLst>
              <a:ext uri="{FF2B5EF4-FFF2-40B4-BE49-F238E27FC236}">
                <a16:creationId xmlns:a16="http://schemas.microsoft.com/office/drawing/2014/main" id="{2061F1E2-62E0-F3F5-B902-0A2A846A552F}"/>
              </a:ext>
            </a:extLst>
          </p:cNvPr>
          <p:cNvPicPr>
            <a:picLocks noChangeAspect="1"/>
          </p:cNvPicPr>
          <p:nvPr/>
        </p:nvPicPr>
        <p:blipFill rotWithShape="1">
          <a:blip r:embed="rId4"/>
          <a:srcRect l="14001" r="-5" b="-5"/>
          <a:stretch/>
        </p:blipFill>
        <p:spPr>
          <a:xfrm>
            <a:off x="6096010" y="3429000"/>
            <a:ext cx="3047999" cy="3429000"/>
          </a:xfrm>
          <a:prstGeom prst="rect">
            <a:avLst/>
          </a:prstGeom>
        </p:spPr>
      </p:pic>
      <p:pic>
        <p:nvPicPr>
          <p:cNvPr id="10" name="Picture 9" descr="A group of people standing in front of an orange truck&#10;&#10;Description automatically generated">
            <a:extLst>
              <a:ext uri="{FF2B5EF4-FFF2-40B4-BE49-F238E27FC236}">
                <a16:creationId xmlns:a16="http://schemas.microsoft.com/office/drawing/2014/main" id="{C4689219-78BB-0EDE-8CBC-036956A08A17}"/>
              </a:ext>
            </a:extLst>
          </p:cNvPr>
          <p:cNvPicPr>
            <a:picLocks noChangeAspect="1"/>
          </p:cNvPicPr>
          <p:nvPr/>
        </p:nvPicPr>
        <p:blipFill rotWithShape="1">
          <a:blip r:embed="rId5"/>
          <a:srcRect l="18483" r="14850"/>
          <a:stretch/>
        </p:blipFill>
        <p:spPr>
          <a:xfrm>
            <a:off x="9143997" y="3429000"/>
            <a:ext cx="3048000" cy="3429000"/>
          </a:xfrm>
          <a:prstGeom prst="rect">
            <a:avLst/>
          </a:prstGeom>
        </p:spPr>
      </p:pic>
    </p:spTree>
    <p:extLst>
      <p:ext uri="{BB962C8B-B14F-4D97-AF65-F5344CB8AC3E}">
        <p14:creationId xmlns:p14="http://schemas.microsoft.com/office/powerpoint/2010/main" val="152913859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D10834-22A9-4C77-A549-D32F030ABE6A}"/>
              </a:ext>
            </a:extLst>
          </p:cNvPr>
          <p:cNvSpPr>
            <a:spLocks noGrp="1"/>
          </p:cNvSpPr>
          <p:nvPr>
            <p:ph type="title"/>
          </p:nvPr>
        </p:nvSpPr>
        <p:spPr>
          <a:xfrm>
            <a:off x="479764" y="1610024"/>
            <a:ext cx="4661204" cy="853153"/>
          </a:xfrm>
        </p:spPr>
        <p:txBody>
          <a:bodyPr vert="horz" lIns="91440" tIns="45720" rIns="91440" bIns="45720" rtlCol="0" anchor="b">
            <a:normAutofit fontScale="90000"/>
          </a:bodyPr>
          <a:lstStyle/>
          <a:p>
            <a:r>
              <a:rPr lang="en-US" sz="4000" b="1" kern="1200">
                <a:latin typeface="+mj-lt"/>
                <a:ea typeface="+mj-ea"/>
                <a:cs typeface="+mj-cs"/>
              </a:rPr>
              <a:t>Community </a:t>
            </a:r>
            <a:r>
              <a:rPr lang="en-US" sz="4000" b="1"/>
              <a:t>Outreach</a:t>
            </a:r>
            <a:br>
              <a:rPr lang="en-US" sz="3100" b="1"/>
            </a:br>
            <a:r>
              <a:rPr lang="en-US" sz="2000"/>
              <a:t>Fatima</a:t>
            </a:r>
            <a:r>
              <a:rPr lang="en-US" sz="2000" kern="1200">
                <a:latin typeface="+mj-lt"/>
                <a:ea typeface="+mj-ea"/>
                <a:cs typeface="+mj-cs"/>
              </a:rPr>
              <a:t> Colindres</a:t>
            </a:r>
            <a:r>
              <a:rPr lang="en-US" sz="2000"/>
              <a:t> | Interpretation Park Ranger</a:t>
            </a:r>
            <a:endParaRPr lang="en-US" sz="2000" kern="1200">
              <a:cs typeface="Calibri Light"/>
            </a:endParaRP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40AD41F7-3C34-46DB-9B77-6D4E9328F978}"/>
              </a:ext>
            </a:extLst>
          </p:cNvPr>
          <p:cNvSpPr txBox="1"/>
          <p:nvPr/>
        </p:nvSpPr>
        <p:spPr>
          <a:xfrm>
            <a:off x="525684" y="2804495"/>
            <a:ext cx="5021683" cy="370775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a:spcAft>
                <a:spcPts val="600"/>
              </a:spcAft>
            </a:pPr>
            <a:r>
              <a:rPr lang="en-US" sz="2000">
                <a:latin typeface="Calibri Light"/>
                <a:cs typeface="Calibri Light"/>
              </a:rPr>
              <a:t>Are you passionate about conducting recreational programming outdoors, working with local community groups and introducing urban audiences to their national parks? </a:t>
            </a:r>
            <a:endParaRPr lang="en-US"/>
          </a:p>
          <a:p>
            <a:pPr>
              <a:lnSpc>
                <a:spcPct val="90000"/>
              </a:lnSpc>
              <a:spcAft>
                <a:spcPts val="600"/>
              </a:spcAft>
            </a:pPr>
            <a:endParaRPr lang="en-US">
              <a:latin typeface="Calibri Light"/>
              <a:cs typeface="Calibri"/>
            </a:endParaRPr>
          </a:p>
          <a:p>
            <a:pPr marL="285750" indent="-285750">
              <a:lnSpc>
                <a:spcPct val="90000"/>
              </a:lnSpc>
              <a:spcAft>
                <a:spcPts val="600"/>
              </a:spcAft>
              <a:buFont typeface="Arial"/>
              <a:buChar char="•"/>
            </a:pPr>
            <a:r>
              <a:rPr lang="en-US">
                <a:latin typeface="Calibri"/>
                <a:cs typeface="Calibri"/>
              </a:rPr>
              <a:t>Full-Time</a:t>
            </a:r>
            <a:r>
              <a:rPr lang="en-US">
                <a:ea typeface="+mn-lt"/>
                <a:cs typeface="+mn-lt"/>
              </a:rPr>
              <a:t> (32-40 hours/week)</a:t>
            </a:r>
            <a:endParaRPr lang="en-US">
              <a:cs typeface="Calibri"/>
            </a:endParaRPr>
          </a:p>
          <a:p>
            <a:pPr marL="800100" lvl="1" indent="-228600">
              <a:lnSpc>
                <a:spcPct val="90000"/>
              </a:lnSpc>
              <a:spcBef>
                <a:spcPts val="500"/>
              </a:spcBef>
              <a:buFont typeface="Arial,Sans-Serif"/>
              <a:buChar char="•"/>
            </a:pPr>
            <a:r>
              <a:rPr lang="en-US" b="1">
                <a:ea typeface="+mn-lt"/>
                <a:cs typeface="+mn-lt"/>
              </a:rPr>
              <a:t>Wednesday to Saturday </a:t>
            </a:r>
            <a:endParaRPr lang="en-US">
              <a:ea typeface="+mn-lt"/>
              <a:cs typeface="+mn-lt"/>
            </a:endParaRPr>
          </a:p>
          <a:p>
            <a:pPr marL="800100" lvl="1" indent="-228600">
              <a:lnSpc>
                <a:spcPct val="90000"/>
              </a:lnSpc>
              <a:spcBef>
                <a:spcPts val="500"/>
              </a:spcBef>
              <a:buFont typeface="Arial,Sans-Serif"/>
              <a:buChar char="•"/>
            </a:pPr>
            <a:r>
              <a:rPr lang="en-US" b="1">
                <a:ea typeface="+mn-lt"/>
                <a:cs typeface="+mn-lt"/>
              </a:rPr>
              <a:t>Saturdays Required</a:t>
            </a:r>
            <a:endParaRPr lang="en-US">
              <a:ea typeface="+mn-lt"/>
              <a:cs typeface="+mn-lt"/>
            </a:endParaRPr>
          </a:p>
          <a:p>
            <a:pPr marL="800100" lvl="1" indent="-228600">
              <a:lnSpc>
                <a:spcPct val="90000"/>
              </a:lnSpc>
              <a:spcBef>
                <a:spcPts val="500"/>
              </a:spcBef>
              <a:buFont typeface="Arial,Sans-Serif"/>
              <a:buChar char="•"/>
            </a:pPr>
            <a:r>
              <a:rPr lang="en-US">
                <a:ea typeface="+mn-lt"/>
                <a:cs typeface="+mn-lt"/>
              </a:rPr>
              <a:t>Mostly In-person, Some Virtual</a:t>
            </a:r>
          </a:p>
          <a:p>
            <a:pPr marL="800100" lvl="1" indent="-228600">
              <a:lnSpc>
                <a:spcPct val="90000"/>
              </a:lnSpc>
              <a:spcBef>
                <a:spcPts val="500"/>
              </a:spcBef>
              <a:buFont typeface="Arial,Sans-Serif"/>
              <a:buChar char="•"/>
            </a:pPr>
            <a:r>
              <a:rPr lang="en-US">
                <a:ea typeface="+mn-lt"/>
                <a:cs typeface="+mn-lt"/>
              </a:rPr>
              <a:t>Research and Project Time</a:t>
            </a:r>
          </a:p>
          <a:p>
            <a:pPr marL="285750" indent="-285750">
              <a:lnSpc>
                <a:spcPct val="90000"/>
              </a:lnSpc>
              <a:spcAft>
                <a:spcPts val="600"/>
              </a:spcAft>
              <a:buFont typeface="Arial"/>
              <a:buChar char="•"/>
            </a:pPr>
            <a:endParaRPr lang="en-US">
              <a:latin typeface="Calibri Light"/>
              <a:cs typeface="Calibri"/>
            </a:endParaRPr>
          </a:p>
          <a:p>
            <a:pPr marL="285750" indent="-285750">
              <a:lnSpc>
                <a:spcPct val="90000"/>
              </a:lnSpc>
              <a:spcAft>
                <a:spcPts val="600"/>
              </a:spcAft>
              <a:buFont typeface="Arial"/>
              <a:buChar char="•"/>
            </a:pPr>
            <a:r>
              <a:rPr lang="en-US">
                <a:latin typeface="Calibri Light"/>
                <a:cs typeface="Calibri"/>
              </a:rPr>
              <a:t>Presidio Tunnel Tops, Crissy Field </a:t>
            </a:r>
            <a:endParaRPr lang="en-US"/>
          </a:p>
          <a:p>
            <a:pPr>
              <a:lnSpc>
                <a:spcPct val="90000"/>
              </a:lnSpc>
              <a:spcAft>
                <a:spcPts val="600"/>
              </a:spcAft>
            </a:pPr>
            <a:endParaRPr lang="en-US">
              <a:latin typeface="Calibri Light"/>
              <a:cs typeface="Calibri"/>
            </a:endParaRPr>
          </a:p>
          <a:p>
            <a:pPr>
              <a:lnSpc>
                <a:spcPct val="90000"/>
              </a:lnSpc>
              <a:spcAft>
                <a:spcPts val="600"/>
              </a:spcAft>
            </a:pPr>
            <a:r>
              <a:rPr lang="en-US" sz="1600">
                <a:latin typeface="Calibri Light"/>
                <a:cs typeface="Calibri"/>
              </a:rPr>
              <a:t>Photo Credit: Mariajose Alcantara</a:t>
            </a:r>
            <a:endParaRPr lang="en-US" sz="1600">
              <a:latin typeface="Calibri Light"/>
              <a:ea typeface="Calibri Light"/>
              <a:cs typeface="Calibri"/>
            </a:endParaRPr>
          </a:p>
          <a:p>
            <a:pPr indent="-228600">
              <a:lnSpc>
                <a:spcPct val="90000"/>
              </a:lnSpc>
              <a:spcAft>
                <a:spcPts val="600"/>
              </a:spcAft>
              <a:buFont typeface="Arial" panose="020B0604020202020204" pitchFamily="34" charset="0"/>
              <a:buChar char="•"/>
            </a:pPr>
            <a:endParaRPr lang="en-US" sz="2000">
              <a:latin typeface="Calibri Light"/>
              <a:cs typeface="Calibri Light"/>
            </a:endParaRPr>
          </a:p>
          <a:p>
            <a:pPr indent="-228600">
              <a:lnSpc>
                <a:spcPct val="90000"/>
              </a:lnSpc>
              <a:spcAft>
                <a:spcPts val="600"/>
              </a:spcAft>
              <a:buFont typeface="Arial" panose="020B0604020202020204" pitchFamily="34" charset="0"/>
              <a:buChar char="•"/>
            </a:pPr>
            <a:endParaRPr lang="en-US" sz="2000">
              <a:latin typeface="Calibri Light"/>
              <a:cs typeface="Calibri" panose="020F0502020204030204"/>
            </a:endParaRPr>
          </a:p>
        </p:txBody>
      </p:sp>
      <p:pic>
        <p:nvPicPr>
          <p:cNvPr id="4" name="Picture 4" descr="A picture containing text, person, outdoor, sign&#10;&#10;Description automatically generated">
            <a:extLst>
              <a:ext uri="{FF2B5EF4-FFF2-40B4-BE49-F238E27FC236}">
                <a16:creationId xmlns:a16="http://schemas.microsoft.com/office/drawing/2014/main" id="{EBCC6DBD-F760-4378-9CC2-3E316C89A018}"/>
              </a:ext>
            </a:extLst>
          </p:cNvPr>
          <p:cNvPicPr>
            <a:picLocks noChangeAspect="1"/>
          </p:cNvPicPr>
          <p:nvPr/>
        </p:nvPicPr>
        <p:blipFill rotWithShape="1">
          <a:blip r:embed="rId3"/>
          <a:srcRect l="741" t="-721" r="-889" b="7527"/>
          <a:stretch/>
        </p:blipFill>
        <p:spPr>
          <a:xfrm>
            <a:off x="5801720" y="3521696"/>
            <a:ext cx="6423739" cy="3290476"/>
          </a:xfrm>
          <a:prstGeom prst="rect">
            <a:avLst/>
          </a:prstGeom>
        </p:spPr>
      </p:pic>
      <p:pic>
        <p:nvPicPr>
          <p:cNvPr id="5" name="Picture 7">
            <a:extLst>
              <a:ext uri="{FF2B5EF4-FFF2-40B4-BE49-F238E27FC236}">
                <a16:creationId xmlns:a16="http://schemas.microsoft.com/office/drawing/2014/main" id="{36E44A7D-ED84-4669-9F60-37EEFD15541D}"/>
              </a:ext>
            </a:extLst>
          </p:cNvPr>
          <p:cNvPicPr>
            <a:picLocks noChangeAspect="1"/>
          </p:cNvPicPr>
          <p:nvPr/>
        </p:nvPicPr>
        <p:blipFill rotWithShape="1">
          <a:blip r:embed="rId4"/>
          <a:srcRect r="-148" b="3694"/>
          <a:stretch/>
        </p:blipFill>
        <p:spPr>
          <a:xfrm>
            <a:off x="5802352" y="46233"/>
            <a:ext cx="6348764" cy="3429447"/>
          </a:xfrm>
          <a:prstGeom prst="rect">
            <a:avLst/>
          </a:prstGeom>
        </p:spPr>
      </p:pic>
    </p:spTree>
    <p:extLst>
      <p:ext uri="{BB962C8B-B14F-4D97-AF65-F5344CB8AC3E}">
        <p14:creationId xmlns:p14="http://schemas.microsoft.com/office/powerpoint/2010/main" val="173209403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holding nets in a field&#10;&#10;Description automatically generated">
            <a:extLst>
              <a:ext uri="{FF2B5EF4-FFF2-40B4-BE49-F238E27FC236}">
                <a16:creationId xmlns:a16="http://schemas.microsoft.com/office/drawing/2014/main" id="{3D04F7B5-8B00-52DC-8F33-0B33E45ADE94}"/>
              </a:ext>
            </a:extLst>
          </p:cNvPr>
          <p:cNvPicPr>
            <a:picLocks noChangeAspect="1"/>
          </p:cNvPicPr>
          <p:nvPr/>
        </p:nvPicPr>
        <p:blipFill rotWithShape="1">
          <a:blip r:embed="rId2"/>
          <a:srcRect l="1297" r="1297"/>
          <a:stretch/>
        </p:blipFill>
        <p:spPr>
          <a:xfrm>
            <a:off x="3136389" y="10"/>
            <a:ext cx="4985225" cy="3412024"/>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A group of people looking at ladybugs on a white table&#10;&#10;Description automatically generated">
            <a:extLst>
              <a:ext uri="{FF2B5EF4-FFF2-40B4-BE49-F238E27FC236}">
                <a16:creationId xmlns:a16="http://schemas.microsoft.com/office/drawing/2014/main" id="{E943C341-4D77-0952-4D67-B084B58C42EB}"/>
              </a:ext>
            </a:extLst>
          </p:cNvPr>
          <p:cNvPicPr>
            <a:picLocks noChangeAspect="1"/>
          </p:cNvPicPr>
          <p:nvPr/>
        </p:nvPicPr>
        <p:blipFill rotWithShape="1">
          <a:blip r:embed="rId3"/>
          <a:srcRect r="5606"/>
          <a:stretch/>
        </p:blipFill>
        <p:spPr>
          <a:xfrm>
            <a:off x="7390550" y="3429852"/>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Picture 5" descr="A bee in a plastic tube&#10;&#10;Description automatically generated">
            <a:extLst>
              <a:ext uri="{FF2B5EF4-FFF2-40B4-BE49-F238E27FC236}">
                <a16:creationId xmlns:a16="http://schemas.microsoft.com/office/drawing/2014/main" id="{B974D380-3CCA-25B2-D62A-E2C6FE014777}"/>
              </a:ext>
            </a:extLst>
          </p:cNvPr>
          <p:cNvPicPr>
            <a:picLocks noChangeAspect="1"/>
          </p:cNvPicPr>
          <p:nvPr/>
        </p:nvPicPr>
        <p:blipFill rotWithShape="1">
          <a:blip r:embed="rId4"/>
          <a:srcRect l="204" t="923" r="3476" b="-1538"/>
          <a:stretch/>
        </p:blipFill>
        <p:spPr>
          <a:xfrm>
            <a:off x="3189428" y="3456432"/>
            <a:ext cx="4914544" cy="3422497"/>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1" name="Freeform: Shape 20">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93500-D1B3-E5E4-364D-666505E8F5CC}"/>
              </a:ext>
            </a:extLst>
          </p:cNvPr>
          <p:cNvSpPr>
            <a:spLocks noGrp="1"/>
          </p:cNvSpPr>
          <p:nvPr>
            <p:ph type="title"/>
          </p:nvPr>
        </p:nvSpPr>
        <p:spPr>
          <a:xfrm>
            <a:off x="437618" y="685800"/>
            <a:ext cx="2911591" cy="1325563"/>
          </a:xfrm>
        </p:spPr>
        <p:txBody>
          <a:bodyPr vert="horz" lIns="91440" tIns="45720" rIns="91440" bIns="45720" rtlCol="0" anchor="ctr">
            <a:normAutofit fontScale="90000"/>
          </a:bodyPr>
          <a:lstStyle/>
          <a:p>
            <a:r>
              <a:rPr lang="en-US" sz="2000" b="1" kern="1200">
                <a:latin typeface="+mj-lt"/>
                <a:ea typeface="+mj-ea"/>
                <a:cs typeface="+mj-cs"/>
              </a:rPr>
              <a:t>One Tam Community Science Internship</a:t>
            </a:r>
            <a:br>
              <a:rPr lang="en-US" sz="2000" kern="1200"/>
            </a:br>
            <a:r>
              <a:rPr lang="en-US" sz="2000" kern="1200">
                <a:latin typeface="+mj-lt"/>
                <a:ea typeface="+mj-ea"/>
                <a:cs typeface="+mj-cs"/>
              </a:rPr>
              <a:t>Sara Leon Guerrero|</a:t>
            </a:r>
            <a:r>
              <a:rPr lang="en-US" sz="2000"/>
              <a:t>  </a:t>
            </a:r>
            <a:r>
              <a:rPr lang="en-US" sz="2000" kern="1200">
                <a:latin typeface="+mj-lt"/>
                <a:ea typeface="+mj-ea"/>
                <a:cs typeface="+mj-cs"/>
              </a:rPr>
              <a:t>Program Manager</a:t>
            </a:r>
            <a:br>
              <a:rPr lang="en-US" sz="1500" kern="1200"/>
            </a:br>
            <a:endParaRPr lang="en-US" sz="1500" kern="1200">
              <a:solidFill>
                <a:schemeClr val="tx1"/>
              </a:solidFill>
              <a:latin typeface="+mj-lt"/>
              <a:ea typeface="+mj-ea"/>
              <a:cs typeface="+mj-cs"/>
            </a:endParaRPr>
          </a:p>
        </p:txBody>
      </p:sp>
      <p:sp>
        <p:nvSpPr>
          <p:cNvPr id="25" name="Rectangle 2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61F6917-0581-C7CB-7C36-F9194D36D443}"/>
              </a:ext>
            </a:extLst>
          </p:cNvPr>
          <p:cNvSpPr txBox="1"/>
          <p:nvPr/>
        </p:nvSpPr>
        <p:spPr>
          <a:xfrm>
            <a:off x="448056" y="2258568"/>
            <a:ext cx="2807208" cy="392277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1500" b="1"/>
              <a:t>Are you interested in bees, Mt. Tam, and sharing appreciation for nature and science with all kinds of people?</a:t>
            </a:r>
            <a:endParaRPr lang="en-US" sz="1500">
              <a:ea typeface="Calibri"/>
              <a:cs typeface="Calibri"/>
            </a:endParaRPr>
          </a:p>
          <a:p>
            <a:pPr indent="-228600">
              <a:lnSpc>
                <a:spcPct val="90000"/>
              </a:lnSpc>
              <a:spcAft>
                <a:spcPts val="600"/>
              </a:spcAft>
              <a:buFont typeface="Arial" panose="020B0604020202020204" pitchFamily="34" charset="0"/>
              <a:buChar char="•"/>
            </a:pPr>
            <a:endParaRPr lang="en-US" sz="1500">
              <a:ea typeface="Calibri"/>
              <a:cs typeface="Calibri"/>
            </a:endParaRPr>
          </a:p>
          <a:p>
            <a:pPr>
              <a:lnSpc>
                <a:spcPct val="90000"/>
              </a:lnSpc>
              <a:spcAft>
                <a:spcPts val="600"/>
              </a:spcAft>
            </a:pPr>
            <a:r>
              <a:rPr lang="en-US" sz="1500" b="1"/>
              <a:t>Hybrid</a:t>
            </a:r>
            <a:r>
              <a:rPr lang="en-US" sz="1500"/>
              <a:t>: One Tam office in San Rafael and various locations across Marin County</a:t>
            </a:r>
            <a:endParaRPr lang="en-US" sz="1500">
              <a:ea typeface="Calibri" panose="020F0502020204030204"/>
              <a:cs typeface="Calibri" panose="020F0502020204030204"/>
            </a:endParaRPr>
          </a:p>
          <a:p>
            <a:pPr>
              <a:lnSpc>
                <a:spcPct val="90000"/>
              </a:lnSpc>
              <a:spcAft>
                <a:spcPts val="600"/>
              </a:spcAft>
            </a:pPr>
            <a:r>
              <a:rPr lang="en-US" sz="1500" b="1"/>
              <a:t>Full-time</a:t>
            </a:r>
            <a:r>
              <a:rPr lang="en-US" sz="1500"/>
              <a:t>: Tue-Sat, 8am-4pm</a:t>
            </a:r>
            <a:endParaRPr lang="en-US" sz="1500">
              <a:ea typeface="Calibri" panose="020F0502020204030204"/>
              <a:cs typeface="Calibri" panose="020F0502020204030204"/>
            </a:endParaRPr>
          </a:p>
          <a:p>
            <a:pPr marL="285750" indent="-285750">
              <a:lnSpc>
                <a:spcPct val="90000"/>
              </a:lnSpc>
              <a:spcAft>
                <a:spcPts val="600"/>
              </a:spcAft>
              <a:buFont typeface="Arial"/>
              <a:buChar char="•"/>
            </a:pPr>
            <a:endParaRPr lang="en-US" sz="1500">
              <a:ea typeface="Calibri" panose="020F0502020204030204"/>
              <a:cs typeface="Calibri" panose="020F0502020204030204"/>
            </a:endParaRPr>
          </a:p>
          <a:p>
            <a:pPr marL="308610" indent="-285750">
              <a:lnSpc>
                <a:spcPct val="90000"/>
              </a:lnSpc>
              <a:spcAft>
                <a:spcPts val="600"/>
              </a:spcAft>
              <a:buFont typeface="Arial"/>
              <a:buChar char="•"/>
            </a:pPr>
            <a:r>
              <a:rPr lang="en-US" sz="1500"/>
              <a:t>Support Tamalpais Bee Lab volunteer programs</a:t>
            </a:r>
            <a:endParaRPr lang="en-US" sz="1500">
              <a:ea typeface="Calibri" panose="020F0502020204030204"/>
              <a:cs typeface="Calibri" panose="020F0502020204030204"/>
            </a:endParaRPr>
          </a:p>
          <a:p>
            <a:pPr marL="308610" indent="-285750">
              <a:lnSpc>
                <a:spcPct val="90000"/>
              </a:lnSpc>
              <a:spcAft>
                <a:spcPts val="600"/>
              </a:spcAft>
              <a:buFont typeface="Arial"/>
              <a:buChar char="•"/>
            </a:pPr>
            <a:r>
              <a:rPr lang="en-US" sz="1500">
                <a:ea typeface="Calibri" panose="020F0502020204030204"/>
                <a:cs typeface="Calibri" panose="020F0502020204030204"/>
              </a:rPr>
              <a:t>Engage in community science</a:t>
            </a:r>
          </a:p>
          <a:p>
            <a:pPr marL="308610" indent="-285750">
              <a:lnSpc>
                <a:spcPct val="90000"/>
              </a:lnSpc>
              <a:spcAft>
                <a:spcPts val="600"/>
              </a:spcAft>
              <a:buFont typeface="Arial"/>
              <a:buChar char="•"/>
            </a:pPr>
            <a:r>
              <a:rPr lang="en-US" sz="1500"/>
              <a:t>Learn how to identify plants &amp; native bees</a:t>
            </a:r>
            <a:endParaRPr lang="en-US" sz="1500">
              <a:ea typeface="Calibri" panose="020F0502020204030204"/>
              <a:cs typeface="Calibri" panose="020F0502020204030204"/>
            </a:endParaRPr>
          </a:p>
          <a:p>
            <a:pPr marL="308610" indent="-285750">
              <a:lnSpc>
                <a:spcPct val="90000"/>
              </a:lnSpc>
              <a:spcAft>
                <a:spcPts val="600"/>
              </a:spcAft>
              <a:buFont typeface="Arial"/>
              <a:buChar char="•"/>
            </a:pPr>
            <a:r>
              <a:rPr lang="en-US" sz="1500"/>
              <a:t>Conduct bee surveys on &amp; around Mt. Tam</a:t>
            </a:r>
            <a:endParaRPr lang="en-US" sz="1500">
              <a:ea typeface="Calibri" panose="020F0502020204030204"/>
              <a:cs typeface="Calibri" panose="020F0502020204030204"/>
            </a:endParaRPr>
          </a:p>
        </p:txBody>
      </p:sp>
      <p:pic>
        <p:nvPicPr>
          <p:cNvPr id="8" name="Picture 7" descr="A hand holding a white object in a field of flowers&#10;&#10;Description automatically generated">
            <a:extLst>
              <a:ext uri="{FF2B5EF4-FFF2-40B4-BE49-F238E27FC236}">
                <a16:creationId xmlns:a16="http://schemas.microsoft.com/office/drawing/2014/main" id="{440A3069-F4D3-F904-4B54-BEEA5D7DA67C}"/>
              </a:ext>
            </a:extLst>
          </p:cNvPr>
          <p:cNvPicPr>
            <a:picLocks noChangeAspect="1"/>
          </p:cNvPicPr>
          <p:nvPr/>
        </p:nvPicPr>
        <p:blipFill rotWithShape="1">
          <a:blip r:embed="rId5"/>
          <a:srcRect l="3084" r="3084"/>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41632672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DF3E694-E835-15DB-FB5A-752793E28740}"/>
              </a:ext>
            </a:extLst>
          </p:cNvPr>
          <p:cNvSpPr txBox="1">
            <a:spLocks/>
          </p:cNvSpPr>
          <p:nvPr/>
        </p:nvSpPr>
        <p:spPr>
          <a:xfrm>
            <a:off x="170146" y="304057"/>
            <a:ext cx="63418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kern="1200">
                <a:solidFill>
                  <a:schemeClr val="tx1"/>
                </a:solidFill>
                <a:latin typeface="+mj-lt"/>
                <a:ea typeface="+mj-ea"/>
                <a:cs typeface="+mj-cs"/>
              </a:rPr>
              <a:t>Youth Programs Internship</a:t>
            </a:r>
            <a:br>
              <a:rPr lang="en-US" sz="2800" kern="1200">
                <a:solidFill>
                  <a:schemeClr val="tx1"/>
                </a:solidFill>
                <a:latin typeface="+mj-lt"/>
                <a:ea typeface="+mj-ea"/>
                <a:cs typeface="+mj-cs"/>
              </a:rPr>
            </a:br>
            <a:r>
              <a:rPr lang="en-US" sz="2800" kern="1200">
                <a:solidFill>
                  <a:schemeClr val="tx1"/>
                </a:solidFill>
                <a:latin typeface="+mj-lt"/>
                <a:ea typeface="+mj-ea"/>
                <a:cs typeface="+mj-cs"/>
              </a:rPr>
              <a:t>Mark Yanez | Senior Operations Manager</a:t>
            </a:r>
          </a:p>
        </p:txBody>
      </p:sp>
      <p:sp>
        <p:nvSpPr>
          <p:cNvPr id="18" name="TextBox 17">
            <a:extLst>
              <a:ext uri="{FF2B5EF4-FFF2-40B4-BE49-F238E27FC236}">
                <a16:creationId xmlns:a16="http://schemas.microsoft.com/office/drawing/2014/main" id="{EAF17FAF-6942-2527-4A9C-E4F39636A84B}"/>
              </a:ext>
            </a:extLst>
          </p:cNvPr>
          <p:cNvSpPr txBox="1"/>
          <p:nvPr/>
        </p:nvSpPr>
        <p:spPr>
          <a:xfrm>
            <a:off x="351021" y="1938051"/>
            <a:ext cx="5729275" cy="462615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a:lnSpc>
                <a:spcPct val="90000"/>
              </a:lnSpc>
              <a:spcAft>
                <a:spcPts val="600"/>
              </a:spcAft>
            </a:pPr>
            <a:r>
              <a:rPr lang="en-US" sz="2000" dirty="0">
                <a:ea typeface="Calibri"/>
                <a:cs typeface="Calibri"/>
              </a:rPr>
              <a:t>Interested in working at a youth &amp; community center located in a national park and centers social and environmental justice? </a:t>
            </a:r>
            <a:endParaRPr lang="en-US" sz="2000" dirty="0"/>
          </a:p>
          <a:p>
            <a:pPr marL="57150">
              <a:lnSpc>
                <a:spcPct val="90000"/>
              </a:lnSpc>
              <a:spcAft>
                <a:spcPts val="600"/>
              </a:spcAft>
            </a:pPr>
            <a:endParaRPr lang="en-US">
              <a:ea typeface="Calibri"/>
              <a:cs typeface="Calibri"/>
            </a:endParaRPr>
          </a:p>
          <a:p>
            <a:pPr marL="342900" indent="-285750">
              <a:lnSpc>
                <a:spcPct val="90000"/>
              </a:lnSpc>
              <a:spcAft>
                <a:spcPts val="600"/>
              </a:spcAft>
              <a:buFont typeface="Arial"/>
              <a:buChar char="•"/>
            </a:pPr>
            <a:r>
              <a:rPr lang="en-US" sz="2000" dirty="0">
                <a:ea typeface="Calibri"/>
                <a:cs typeface="Calibri"/>
              </a:rPr>
              <a:t>Help capture photos of the three main summer programs (UTB, LINC, QBBA)</a:t>
            </a:r>
          </a:p>
          <a:p>
            <a:pPr marL="342900" indent="-285750">
              <a:lnSpc>
                <a:spcPct val="90000"/>
              </a:lnSpc>
              <a:spcAft>
                <a:spcPts val="600"/>
              </a:spcAft>
              <a:buFont typeface="Arial"/>
              <a:buChar char="•"/>
            </a:pPr>
            <a:r>
              <a:rPr lang="en-US" sz="2000" dirty="0">
                <a:ea typeface="Calibri"/>
                <a:cs typeface="Calibri"/>
              </a:rPr>
              <a:t>Learn about logistical support for a youth and community center</a:t>
            </a:r>
          </a:p>
          <a:p>
            <a:pPr marL="342900" indent="-285750">
              <a:lnSpc>
                <a:spcPct val="90000"/>
              </a:lnSpc>
              <a:spcAft>
                <a:spcPts val="600"/>
              </a:spcAft>
              <a:buFont typeface="Arial"/>
              <a:buChar char="•"/>
            </a:pPr>
            <a:r>
              <a:rPr lang="en-US" sz="2000" dirty="0">
                <a:ea typeface="Calibri"/>
                <a:cs typeface="Calibri"/>
              </a:rPr>
              <a:t>Shadow summer program on camping trips and special field trips</a:t>
            </a:r>
          </a:p>
          <a:p>
            <a:pPr marL="342900" indent="-285750">
              <a:lnSpc>
                <a:spcPct val="90000"/>
              </a:lnSpc>
              <a:spcAft>
                <a:spcPts val="600"/>
              </a:spcAft>
              <a:buFont typeface="Arial"/>
              <a:buChar char="•"/>
            </a:pPr>
            <a:endParaRPr lang="en-US">
              <a:ea typeface="Calibri"/>
              <a:cs typeface="Calibri"/>
            </a:endParaRPr>
          </a:p>
          <a:p>
            <a:pPr>
              <a:lnSpc>
                <a:spcPct val="90000"/>
              </a:lnSpc>
              <a:spcAft>
                <a:spcPts val="600"/>
              </a:spcAft>
            </a:pPr>
            <a:r>
              <a:rPr lang="en-US" b="1" dirty="0">
                <a:ea typeface="Calibri" panose="020F0502020204030204"/>
                <a:cs typeface="Calibri" panose="020F0502020204030204"/>
              </a:rPr>
              <a:t>On-Site &amp; In-Person</a:t>
            </a:r>
            <a:r>
              <a:rPr lang="en-US" dirty="0">
                <a:ea typeface="Calibri" panose="020F0502020204030204"/>
                <a:cs typeface="Calibri" panose="020F0502020204030204"/>
              </a:rPr>
              <a:t>: Crissy Field Center located at Tunnel Tops in the Presidio</a:t>
            </a:r>
          </a:p>
          <a:p>
            <a:pPr>
              <a:lnSpc>
                <a:spcPct val="90000"/>
              </a:lnSpc>
              <a:spcAft>
                <a:spcPts val="600"/>
              </a:spcAft>
            </a:pPr>
            <a:r>
              <a:rPr lang="en-US" b="1" dirty="0">
                <a:ea typeface="Calibri" panose="020F0502020204030204"/>
                <a:cs typeface="Calibri" panose="020F0502020204030204"/>
              </a:rPr>
              <a:t>Full-time</a:t>
            </a:r>
            <a:r>
              <a:rPr lang="en-US" dirty="0">
                <a:ea typeface="Calibri"/>
                <a:cs typeface="Calibri"/>
              </a:rPr>
              <a:t>: Monday-Friday, 8am-4pm or 9am-5pm</a:t>
            </a:r>
            <a:endParaRPr lang="en-US">
              <a:ea typeface="Calibri"/>
              <a:cs typeface="Calibri"/>
            </a:endParaRPr>
          </a:p>
          <a:p>
            <a:pPr marL="342900" indent="-285750">
              <a:lnSpc>
                <a:spcPct val="90000"/>
              </a:lnSpc>
              <a:spcAft>
                <a:spcPts val="600"/>
              </a:spcAft>
              <a:buFont typeface="Arial"/>
              <a:buChar char="•"/>
            </a:pPr>
            <a:endParaRPr lang="en-US">
              <a:ea typeface="Calibri"/>
              <a:cs typeface="Calibri"/>
            </a:endParaRPr>
          </a:p>
          <a:p>
            <a:pPr marL="285750" indent="-228600">
              <a:lnSpc>
                <a:spcPct val="90000"/>
              </a:lnSpc>
              <a:spcAft>
                <a:spcPts val="600"/>
              </a:spcAft>
              <a:buFont typeface="Arial" panose="020B0604020202020204" pitchFamily="34" charset="0"/>
              <a:buChar char="•"/>
            </a:pPr>
            <a:endParaRPr lang="en-US">
              <a:ea typeface="Calibri"/>
              <a:cs typeface="Calibri"/>
            </a:endParaRPr>
          </a:p>
          <a:p>
            <a:pPr marL="285750" indent="-228600">
              <a:lnSpc>
                <a:spcPct val="90000"/>
              </a:lnSpc>
              <a:spcAft>
                <a:spcPts val="600"/>
              </a:spcAft>
              <a:buFont typeface="Arial" panose="020B0604020202020204" pitchFamily="34" charset="0"/>
              <a:buChar char="•"/>
            </a:pPr>
            <a:endParaRPr lang="en-US">
              <a:ea typeface="Calibri"/>
              <a:cs typeface="Calibri"/>
            </a:endParaRPr>
          </a:p>
        </p:txBody>
      </p:sp>
      <p:sp>
        <p:nvSpPr>
          <p:cNvPr id="38" name="Oval 3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picture containing outdoor, sky, grass, building&#10;&#10;Description automatically generated">
            <a:extLst>
              <a:ext uri="{FF2B5EF4-FFF2-40B4-BE49-F238E27FC236}">
                <a16:creationId xmlns:a16="http://schemas.microsoft.com/office/drawing/2014/main" id="{B4B12629-5BD8-3F5E-A496-0021EFC0FF5C}"/>
              </a:ext>
            </a:extLst>
          </p:cNvPr>
          <p:cNvPicPr>
            <a:picLocks noChangeAspect="1"/>
          </p:cNvPicPr>
          <p:nvPr/>
        </p:nvPicPr>
        <p:blipFill rotWithShape="1">
          <a:blip r:embed="rId2"/>
          <a:srcRect t="3499" r="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7" name="Arc 2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descr="A group of people posing for a photo&#10;&#10;Description automatically generated">
            <a:extLst>
              <a:ext uri="{FF2B5EF4-FFF2-40B4-BE49-F238E27FC236}">
                <a16:creationId xmlns:a16="http://schemas.microsoft.com/office/drawing/2014/main" id="{CFCF412F-6642-8446-586D-09AC30A4E8B3}"/>
              </a:ext>
            </a:extLst>
          </p:cNvPr>
          <p:cNvPicPr>
            <a:picLocks noChangeAspect="1"/>
          </p:cNvPicPr>
          <p:nvPr/>
        </p:nvPicPr>
        <p:blipFill rotWithShape="1">
          <a:blip r:embed="rId3"/>
          <a:srcRect r="7279" b="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057514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3" y="1999615"/>
            <a:ext cx="9144000" cy="2764028"/>
          </a:xfrm>
        </p:spPr>
        <p:txBody>
          <a:bodyPr anchor="ctr">
            <a:normAutofit/>
          </a:bodyPr>
          <a:lstStyle/>
          <a:p>
            <a:r>
              <a:rPr lang="en-US" sz="6100">
                <a:solidFill>
                  <a:schemeClr val="tx2">
                    <a:lumMod val="75000"/>
                  </a:schemeClr>
                </a:solidFill>
                <a:cs typeface="Calibri Light"/>
              </a:rPr>
              <a:t>Historic Preservation </a:t>
            </a:r>
            <a:endParaRPr lang="en-US" sz="6100">
              <a:solidFill>
                <a:schemeClr val="tx2">
                  <a:lumMod val="75000"/>
                </a:schemeClr>
              </a:solidFill>
              <a:ea typeface="Calibri Light"/>
              <a:cs typeface="Calibri Light"/>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09133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F0F8E-8473-7BC2-6BB4-FB5DE6146B80}"/>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sz="3700" kern="1200">
                <a:latin typeface="+mj-lt"/>
                <a:ea typeface="+mj-ea"/>
                <a:cs typeface="+mj-cs"/>
              </a:rPr>
              <a:t> Historic Landscape</a:t>
            </a:r>
          </a:p>
        </p:txBody>
      </p:sp>
      <p:sp>
        <p:nvSpPr>
          <p:cNvPr id="5" name="TextBox 4">
            <a:extLst>
              <a:ext uri="{FF2B5EF4-FFF2-40B4-BE49-F238E27FC236}">
                <a16:creationId xmlns:a16="http://schemas.microsoft.com/office/drawing/2014/main" id="{8D18B429-54BC-2F9D-2FED-E69C6AC8DF57}"/>
              </a:ext>
            </a:extLst>
          </p:cNvPr>
          <p:cNvSpPr txBox="1"/>
          <p:nvPr/>
        </p:nvSpPr>
        <p:spPr>
          <a:xfrm>
            <a:off x="550654" y="2080023"/>
            <a:ext cx="4261794" cy="467203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90000"/>
              </a:lnSpc>
              <a:spcAft>
                <a:spcPts val="600"/>
              </a:spcAft>
            </a:pPr>
            <a:r>
              <a:rPr lang="en-US" sz="2000"/>
              <a:t>Ruben Limon | Gardener Leader</a:t>
            </a:r>
            <a:endParaRPr lang="en-US"/>
          </a:p>
          <a:p>
            <a:pPr>
              <a:lnSpc>
                <a:spcPct val="90000"/>
              </a:lnSpc>
              <a:spcAft>
                <a:spcPts val="600"/>
              </a:spcAft>
            </a:pPr>
            <a:endParaRPr lang="en-US" sz="2000">
              <a:cs typeface="Calibri"/>
            </a:endParaRPr>
          </a:p>
          <a:p>
            <a:pPr>
              <a:lnSpc>
                <a:spcPct val="90000"/>
              </a:lnSpc>
              <a:spcAft>
                <a:spcPts val="600"/>
              </a:spcAft>
            </a:pPr>
            <a:r>
              <a:rPr lang="en-US" sz="2000">
                <a:ea typeface="+mn-lt"/>
                <a:cs typeface="+mn-lt"/>
              </a:rPr>
              <a:t>The Fort Mason and Sutro Heights Park historic gardens are looking for an intern interested in learning the daily operations of a Landscape management program in a park atmosphere.</a:t>
            </a:r>
            <a:endParaRPr lang="en-US" sz="2000">
              <a:cs typeface="Calibri"/>
            </a:endParaRPr>
          </a:p>
          <a:p>
            <a:pPr>
              <a:lnSpc>
                <a:spcPct val="90000"/>
              </a:lnSpc>
              <a:spcAft>
                <a:spcPts val="600"/>
              </a:spcAft>
            </a:pPr>
            <a:endParaRPr lang="en-US" sz="2000">
              <a:cs typeface="Calibri"/>
            </a:endParaRPr>
          </a:p>
          <a:p>
            <a:pPr indent="-228600">
              <a:lnSpc>
                <a:spcPct val="90000"/>
              </a:lnSpc>
              <a:spcAft>
                <a:spcPts val="600"/>
              </a:spcAft>
              <a:buFont typeface="Arial" panose="020B0604020202020204" pitchFamily="34" charset="0"/>
              <a:buChar char="•"/>
            </a:pPr>
            <a:r>
              <a:rPr lang="en-US" sz="2000">
                <a:cs typeface="Calibri"/>
              </a:rPr>
              <a:t>Sustainable gardening</a:t>
            </a:r>
          </a:p>
          <a:p>
            <a:pPr indent="-228600">
              <a:lnSpc>
                <a:spcPct val="90000"/>
              </a:lnSpc>
              <a:spcAft>
                <a:spcPts val="600"/>
              </a:spcAft>
              <a:buFont typeface="Arial" panose="020B0604020202020204" pitchFamily="34" charset="0"/>
              <a:buChar char="•"/>
            </a:pPr>
            <a:r>
              <a:rPr lang="en-US" sz="2000">
                <a:cs typeface="Calibri"/>
              </a:rPr>
              <a:t>Visitor engagement</a:t>
            </a:r>
            <a:endParaRPr lang="en-US">
              <a:cs typeface="Calibri"/>
            </a:endParaRPr>
          </a:p>
          <a:p>
            <a:pPr indent="-228600">
              <a:lnSpc>
                <a:spcPct val="90000"/>
              </a:lnSpc>
              <a:spcAft>
                <a:spcPts val="600"/>
              </a:spcAft>
              <a:buFont typeface="Arial" panose="020B0604020202020204" pitchFamily="34" charset="0"/>
              <a:buChar char="•"/>
            </a:pPr>
            <a:r>
              <a:rPr lang="en-US" sz="2000">
                <a:cs typeface="Calibri"/>
              </a:rPr>
              <a:t>Volunteer program management</a:t>
            </a:r>
          </a:p>
          <a:p>
            <a:pPr marL="285750" indent="-228600">
              <a:lnSpc>
                <a:spcPct val="90000"/>
              </a:lnSpc>
              <a:spcAft>
                <a:spcPts val="600"/>
              </a:spcAft>
              <a:buFont typeface="Arial,Sans-Serif"/>
              <a:buChar char="•"/>
            </a:pPr>
            <a:endParaRPr lang="en-US" sz="2000">
              <a:cs typeface="Calibri"/>
            </a:endParaRPr>
          </a:p>
          <a:p>
            <a:pPr marL="285750" indent="-228600">
              <a:lnSpc>
                <a:spcPct val="90000"/>
              </a:lnSpc>
              <a:spcAft>
                <a:spcPts val="600"/>
              </a:spcAft>
              <a:buFont typeface="Arial,Sans-Serif"/>
              <a:buChar char="•"/>
            </a:pPr>
            <a:r>
              <a:rPr lang="en-US" sz="2000">
                <a:latin typeface="Calibri Light"/>
                <a:cs typeface="Calibri Light"/>
              </a:rPr>
              <a:t>In-Person Internship</a:t>
            </a:r>
            <a:endParaRPr lang="en-US" sz="2000">
              <a:ea typeface="+mn-lt"/>
              <a:cs typeface="+mn-lt"/>
            </a:endParaRPr>
          </a:p>
          <a:p>
            <a:pPr marL="285750" indent="-228600">
              <a:lnSpc>
                <a:spcPct val="90000"/>
              </a:lnSpc>
              <a:spcAft>
                <a:spcPts val="600"/>
              </a:spcAft>
              <a:buFont typeface="Arial,Sans-Serif"/>
              <a:buChar char="•"/>
            </a:pPr>
            <a:r>
              <a:rPr lang="en-US" sz="2000">
                <a:latin typeface="Calibri Light"/>
                <a:cs typeface="Calibri Light"/>
              </a:rPr>
              <a:t>Part-time or Full-time</a:t>
            </a:r>
            <a:endParaRPr lang="en-US" sz="2000">
              <a:ea typeface="+mn-lt"/>
              <a:cs typeface="+mn-lt"/>
            </a:endParaRPr>
          </a:p>
          <a:p>
            <a:pPr marL="285750" indent="-228600">
              <a:lnSpc>
                <a:spcPct val="90000"/>
              </a:lnSpc>
              <a:spcAft>
                <a:spcPts val="600"/>
              </a:spcAft>
              <a:buFont typeface="Arial,Sans-Serif"/>
              <a:buChar char="•"/>
            </a:pPr>
            <a:r>
              <a:rPr lang="en-US" sz="2000">
                <a:latin typeface="Calibri Light"/>
                <a:cs typeface="Calibri Light"/>
              </a:rPr>
              <a:t>San Francisco, CA</a:t>
            </a:r>
            <a:endParaRPr lang="en-US"/>
          </a:p>
          <a:p>
            <a:pPr indent="-228600">
              <a:lnSpc>
                <a:spcPct val="90000"/>
              </a:lnSpc>
              <a:spcAft>
                <a:spcPts val="600"/>
              </a:spcAft>
              <a:buFont typeface="Arial" panose="020B0604020202020204" pitchFamily="34" charset="0"/>
              <a:buChar char="•"/>
            </a:pPr>
            <a:endParaRPr lang="en-US" sz="2000">
              <a:cs typeface="Calibri"/>
            </a:endParaRPr>
          </a:p>
        </p:txBody>
      </p:sp>
      <p:pic>
        <p:nvPicPr>
          <p:cNvPr id="9" name="Picture 9">
            <a:extLst>
              <a:ext uri="{FF2B5EF4-FFF2-40B4-BE49-F238E27FC236}">
                <a16:creationId xmlns:a16="http://schemas.microsoft.com/office/drawing/2014/main" id="{E720B1D6-BF92-6E54-0DAB-D4CF6907FE9A}"/>
              </a:ext>
            </a:extLst>
          </p:cNvPr>
          <p:cNvPicPr>
            <a:picLocks noChangeAspect="1"/>
          </p:cNvPicPr>
          <p:nvPr/>
        </p:nvPicPr>
        <p:blipFill rotWithShape="1">
          <a:blip r:embed="rId2"/>
          <a:srcRect t="12452" r="-1" b="19956"/>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5">
            <a:extLst>
              <a:ext uri="{FF2B5EF4-FFF2-40B4-BE49-F238E27FC236}">
                <a16:creationId xmlns:a16="http://schemas.microsoft.com/office/drawing/2014/main" id="{E13CB04A-BD96-3975-0780-F52B5A1BC406}"/>
              </a:ext>
            </a:extLst>
          </p:cNvPr>
          <p:cNvPicPr>
            <a:picLocks noGrp="1" noChangeAspect="1"/>
          </p:cNvPicPr>
          <p:nvPr>
            <p:ph idx="1"/>
          </p:nvPr>
        </p:nvPicPr>
        <p:blipFill rotWithShape="1">
          <a:blip r:embed="rId3"/>
          <a:srcRect t="2428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222869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9122"/>
          <a:stretch/>
        </p:blipFill>
        <p:spPr>
          <a:xfrm flipV="1">
            <a:off x="0" y="0"/>
            <a:ext cx="12191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18" name="Picture 17">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3840845"/>
            <a:ext cx="12195047"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20" name="Rectangle 19">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390368"/>
            <a:ext cx="12188952"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86138" y="5512639"/>
            <a:ext cx="7086974" cy="725526"/>
          </a:xfrm>
        </p:spPr>
        <p:txBody>
          <a:bodyPr vert="horz" lIns="91440" tIns="45720" rIns="91440" bIns="45720" rtlCol="0" anchor="t">
            <a:noAutofit/>
          </a:bodyPr>
          <a:lstStyle/>
          <a:p>
            <a:pPr algn="l"/>
            <a:r>
              <a:rPr lang="en-US" sz="4400">
                <a:solidFill>
                  <a:schemeClr val="tx2">
                    <a:lumMod val="75000"/>
                  </a:schemeClr>
                </a:solidFill>
                <a:latin typeface="Britannic Bold"/>
                <a:cs typeface="Calibri Light"/>
              </a:rPr>
              <a:t>2024 Academic Internships</a:t>
            </a:r>
            <a:endParaRPr lang="en-US" sz="4400">
              <a:solidFill>
                <a:schemeClr val="tx2">
                  <a:lumMod val="75000"/>
                </a:schemeClr>
              </a:solidFill>
              <a:latin typeface="Britannic Bold"/>
            </a:endParaRPr>
          </a:p>
        </p:txBody>
      </p:sp>
      <p:sp>
        <p:nvSpPr>
          <p:cNvPr id="3" name="Subtitle 2"/>
          <p:cNvSpPr>
            <a:spLocks noGrp="1"/>
          </p:cNvSpPr>
          <p:nvPr>
            <p:ph type="subTitle" idx="1"/>
          </p:nvPr>
        </p:nvSpPr>
        <p:spPr>
          <a:xfrm>
            <a:off x="73725" y="6153404"/>
            <a:ext cx="10662506" cy="484374"/>
          </a:xfrm>
        </p:spPr>
        <p:txBody>
          <a:bodyPr vert="horz" lIns="91440" tIns="45720" rIns="91440" bIns="45720" rtlCol="0" anchor="b">
            <a:noAutofit/>
          </a:bodyPr>
          <a:lstStyle/>
          <a:p>
            <a:pPr algn="l"/>
            <a:endParaRPr lang="en-US" sz="500" b="1">
              <a:solidFill>
                <a:srgbClr val="0070C0"/>
              </a:solidFill>
              <a:cs typeface="Calibri"/>
            </a:endParaRPr>
          </a:p>
          <a:p>
            <a:r>
              <a:rPr lang="en-US" sz="1800" b="1">
                <a:solidFill>
                  <a:srgbClr val="0070C0"/>
                </a:solidFill>
                <a:latin typeface="Calibri"/>
                <a:cs typeface="Calibri"/>
              </a:rPr>
              <a:t>Golden Gate National Recreation Area, Fort Point National Historic Site, Muir Woods National Monument </a:t>
            </a:r>
            <a:endParaRPr lang="en-US" sz="500" b="1">
              <a:solidFill>
                <a:srgbClr val="0070C0"/>
              </a:solidFill>
              <a:latin typeface="Calibri"/>
              <a:cs typeface="Calibri"/>
            </a:endParaRPr>
          </a:p>
        </p:txBody>
      </p:sp>
      <p:sp>
        <p:nvSpPr>
          <p:cNvPr id="5" name="TextBox 4">
            <a:extLst>
              <a:ext uri="{FF2B5EF4-FFF2-40B4-BE49-F238E27FC236}">
                <a16:creationId xmlns:a16="http://schemas.microsoft.com/office/drawing/2014/main" id="{E8239BB9-6231-4F2A-BDC2-8C8C50785172}"/>
              </a:ext>
            </a:extLst>
          </p:cNvPr>
          <p:cNvSpPr txBox="1"/>
          <p:nvPr/>
        </p:nvSpPr>
        <p:spPr>
          <a:xfrm>
            <a:off x="9850017" y="43479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Photo Credit: Will Elder</a:t>
            </a:r>
          </a:p>
        </p:txBody>
      </p:sp>
      <p:pic>
        <p:nvPicPr>
          <p:cNvPr id="7" name="Picture 7" descr="Logo&#10;&#10;Description automatically generated">
            <a:extLst>
              <a:ext uri="{FF2B5EF4-FFF2-40B4-BE49-F238E27FC236}">
                <a16:creationId xmlns:a16="http://schemas.microsoft.com/office/drawing/2014/main" id="{9A4B280A-2D6D-4F0E-A3BB-13EC51A4301B}"/>
              </a:ext>
            </a:extLst>
          </p:cNvPr>
          <p:cNvPicPr>
            <a:picLocks noChangeAspect="1"/>
          </p:cNvPicPr>
          <p:nvPr/>
        </p:nvPicPr>
        <p:blipFill>
          <a:blip r:embed="rId4"/>
          <a:stretch>
            <a:fillRect/>
          </a:stretch>
        </p:blipFill>
        <p:spPr>
          <a:xfrm>
            <a:off x="7299750" y="5276164"/>
            <a:ext cx="4709651" cy="1015149"/>
          </a:xfrm>
          <a:prstGeom prst="rect">
            <a:avLst/>
          </a:prstGeom>
        </p:spPr>
      </p:pic>
      <p:pic>
        <p:nvPicPr>
          <p:cNvPr id="8" name="Picture 7" descr="A group of people posing for a photo under a wooden sign&#10;&#10;Description automatically generated">
            <a:extLst>
              <a:ext uri="{FF2B5EF4-FFF2-40B4-BE49-F238E27FC236}">
                <a16:creationId xmlns:a16="http://schemas.microsoft.com/office/drawing/2014/main" id="{E4BF1B10-97A3-CF5C-16C5-87869698C88A}"/>
              </a:ext>
            </a:extLst>
          </p:cNvPr>
          <p:cNvPicPr>
            <a:picLocks noChangeAspect="1"/>
          </p:cNvPicPr>
          <p:nvPr/>
        </p:nvPicPr>
        <p:blipFill>
          <a:blip r:embed="rId5"/>
          <a:stretch>
            <a:fillRect/>
          </a:stretch>
        </p:blipFill>
        <p:spPr>
          <a:xfrm>
            <a:off x="2028933" y="308930"/>
            <a:ext cx="8141931" cy="5198230"/>
          </a:xfrm>
          <a:prstGeom prst="rect">
            <a:avLst/>
          </a:prstGeom>
          <a:ln>
            <a:noFill/>
          </a:ln>
          <a:effectLst>
            <a:softEdge rad="112500"/>
          </a:effectLst>
        </p:spPr>
      </p:pic>
    </p:spTree>
    <p:extLst>
      <p:ext uri="{BB962C8B-B14F-4D97-AF65-F5344CB8AC3E}">
        <p14:creationId xmlns:p14="http://schemas.microsoft.com/office/powerpoint/2010/main" val="105898472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5F952A-F9C6-96E8-3CBC-B671F2920FC7}"/>
              </a:ext>
            </a:extLst>
          </p:cNvPr>
          <p:cNvSpPr>
            <a:spLocks noGrp="1"/>
          </p:cNvSpPr>
          <p:nvPr>
            <p:ph type="title"/>
          </p:nvPr>
        </p:nvSpPr>
        <p:spPr>
          <a:xfrm>
            <a:off x="6551550" y="184651"/>
            <a:ext cx="4802249" cy="2412882"/>
          </a:xfrm>
        </p:spPr>
        <p:txBody>
          <a:bodyPr vert="horz" lIns="91440" tIns="45720" rIns="91440" bIns="45720" rtlCol="0" anchor="t">
            <a:normAutofit fontScale="90000"/>
          </a:bodyPr>
          <a:lstStyle/>
          <a:p>
            <a:r>
              <a:rPr lang="en-US" sz="3200" b="1" dirty="0">
                <a:ea typeface="Calibri Light"/>
                <a:cs typeface="Calibri Light"/>
              </a:rPr>
              <a:t>Maintenance Volunteer Program Internship</a:t>
            </a:r>
            <a:br>
              <a:rPr lang="en-US" sz="3100" dirty="0">
                <a:ea typeface="Calibri Light"/>
                <a:cs typeface="Calibri Light"/>
              </a:rPr>
            </a:br>
            <a:br>
              <a:rPr lang="en-US" sz="3100" dirty="0">
                <a:ea typeface="Calibri Light"/>
                <a:cs typeface="Calibri Light"/>
              </a:rPr>
            </a:br>
            <a:r>
              <a:rPr lang="en-US" sz="2800" dirty="0">
                <a:ea typeface="Calibri Light"/>
                <a:cs typeface="Calibri Light"/>
              </a:rPr>
              <a:t>Roland Schwichtenberg | Maintenance Volunteer Coordinator</a:t>
            </a:r>
            <a:endParaRPr lang="en-US" sz="2800" dirty="0"/>
          </a:p>
        </p:txBody>
      </p:sp>
      <p:pic>
        <p:nvPicPr>
          <p:cNvPr id="7" name="Picture 6" descr="A group of people on a beach&#10;&#10;Description automatically generated">
            <a:extLst>
              <a:ext uri="{FF2B5EF4-FFF2-40B4-BE49-F238E27FC236}">
                <a16:creationId xmlns:a16="http://schemas.microsoft.com/office/drawing/2014/main" id="{B65116A9-C10B-F000-FD03-1EA46D603AB9}"/>
              </a:ext>
            </a:extLst>
          </p:cNvPr>
          <p:cNvPicPr>
            <a:picLocks noChangeAspect="1"/>
          </p:cNvPicPr>
          <p:nvPr/>
        </p:nvPicPr>
        <p:blipFill rotWithShape="1">
          <a:blip r:embed="rId2"/>
          <a:srcRect l="1571" r="7392" b="1"/>
          <a:stretch/>
        </p:blipFill>
        <p:spPr>
          <a:xfrm>
            <a:off x="-1" y="10"/>
            <a:ext cx="3003123" cy="3892380"/>
          </a:xfrm>
          <a:prstGeom prst="rect">
            <a:avLst/>
          </a:prstGeom>
        </p:spPr>
      </p:pic>
      <p:pic>
        <p:nvPicPr>
          <p:cNvPr id="4" name="Picture 3" descr="A picture containing outdoor&#10;&#10;Description automatically generated">
            <a:extLst>
              <a:ext uri="{FF2B5EF4-FFF2-40B4-BE49-F238E27FC236}">
                <a16:creationId xmlns:a16="http://schemas.microsoft.com/office/drawing/2014/main" id="{25372007-FE5D-0DD1-E958-E2C61E3658D5}"/>
              </a:ext>
            </a:extLst>
          </p:cNvPr>
          <p:cNvPicPr>
            <a:picLocks noChangeAspect="1"/>
          </p:cNvPicPr>
          <p:nvPr/>
        </p:nvPicPr>
        <p:blipFill rotWithShape="1">
          <a:blip r:embed="rId3"/>
          <a:srcRect t="2673" r="5" b="2229"/>
          <a:stretch/>
        </p:blipFill>
        <p:spPr>
          <a:xfrm>
            <a:off x="3180257" y="10"/>
            <a:ext cx="3016307" cy="2785935"/>
          </a:xfrm>
          <a:prstGeom prst="rect">
            <a:avLst/>
          </a:prstGeom>
        </p:spPr>
      </p:pic>
      <p:pic>
        <p:nvPicPr>
          <p:cNvPr id="5" name="Picture 4" descr="A picture containing grass, outdoor, ground, child&#10;&#10;Description automatically generated">
            <a:extLst>
              <a:ext uri="{FF2B5EF4-FFF2-40B4-BE49-F238E27FC236}">
                <a16:creationId xmlns:a16="http://schemas.microsoft.com/office/drawing/2014/main" id="{44E8FF28-4451-83BB-6C0B-4DBA3D804C39}"/>
              </a:ext>
            </a:extLst>
          </p:cNvPr>
          <p:cNvPicPr>
            <a:picLocks noChangeAspect="1"/>
          </p:cNvPicPr>
          <p:nvPr/>
        </p:nvPicPr>
        <p:blipFill rotWithShape="1">
          <a:blip r:embed="rId4"/>
          <a:srcRect t="4751" r="5" b="5"/>
          <a:stretch/>
        </p:blipFill>
        <p:spPr>
          <a:xfrm>
            <a:off x="-1" y="4079988"/>
            <a:ext cx="3003123" cy="2778013"/>
          </a:xfrm>
          <a:prstGeom prst="rect">
            <a:avLst/>
          </a:prstGeom>
        </p:spPr>
      </p:pic>
      <p:pic>
        <p:nvPicPr>
          <p:cNvPr id="6" name="Picture 5" descr="A picture containing ground, sky, outdoor, beach&#10;&#10;Description automatically generated">
            <a:extLst>
              <a:ext uri="{FF2B5EF4-FFF2-40B4-BE49-F238E27FC236}">
                <a16:creationId xmlns:a16="http://schemas.microsoft.com/office/drawing/2014/main" id="{D7178306-CE6B-DCC6-1B44-9F2F15F69977}"/>
              </a:ext>
            </a:extLst>
          </p:cNvPr>
          <p:cNvPicPr>
            <a:picLocks noChangeAspect="1"/>
          </p:cNvPicPr>
          <p:nvPr/>
        </p:nvPicPr>
        <p:blipFill rotWithShape="1">
          <a:blip r:embed="rId5"/>
          <a:srcRect l="5235" r="2975" b="2"/>
          <a:stretch/>
        </p:blipFill>
        <p:spPr>
          <a:xfrm>
            <a:off x="3180257" y="2957665"/>
            <a:ext cx="3016307" cy="3900335"/>
          </a:xfrm>
          <a:prstGeom prst="rect">
            <a:avLst/>
          </a:prstGeom>
        </p:spPr>
      </p:pic>
      <p:sp>
        <p:nvSpPr>
          <p:cNvPr id="3" name="Content Placeholder 2">
            <a:extLst>
              <a:ext uri="{FF2B5EF4-FFF2-40B4-BE49-F238E27FC236}">
                <a16:creationId xmlns:a16="http://schemas.microsoft.com/office/drawing/2014/main" id="{A1A74CC8-E7D9-7769-2A85-8D983F6799BE}"/>
              </a:ext>
            </a:extLst>
          </p:cNvPr>
          <p:cNvSpPr>
            <a:spLocks noGrp="1"/>
          </p:cNvSpPr>
          <p:nvPr>
            <p:ph idx="1"/>
          </p:nvPr>
        </p:nvSpPr>
        <p:spPr>
          <a:xfrm>
            <a:off x="6551550" y="2957665"/>
            <a:ext cx="5313591" cy="3589640"/>
          </a:xfrm>
        </p:spPr>
        <p:txBody>
          <a:bodyPr vert="horz" lIns="91440" tIns="45720" rIns="91440" bIns="45720" rtlCol="0" anchor="t">
            <a:normAutofit lnSpcReduction="10000"/>
          </a:bodyPr>
          <a:lstStyle/>
          <a:p>
            <a:pPr>
              <a:buFont typeface="Arial,Sans-Serif" panose="020B0604020202020204" pitchFamily="34" charset="0"/>
            </a:pPr>
            <a:r>
              <a:rPr lang="en-US" sz="2400" dirty="0">
                <a:ea typeface="Calibri"/>
                <a:cs typeface="Calibri"/>
              </a:rPr>
              <a:t>Work with people from all walks of life</a:t>
            </a:r>
          </a:p>
          <a:p>
            <a:pPr>
              <a:buFont typeface="Arial,Sans-Serif" panose="020B0604020202020204" pitchFamily="34" charset="0"/>
            </a:pPr>
            <a:r>
              <a:rPr lang="en-US" sz="2400" dirty="0">
                <a:ea typeface="Calibri"/>
                <a:cs typeface="Calibri"/>
              </a:rPr>
              <a:t>Opportunity to network</a:t>
            </a:r>
          </a:p>
          <a:p>
            <a:pPr>
              <a:buFont typeface="Arial,Sans-Serif" panose="020B0604020202020204" pitchFamily="34" charset="0"/>
            </a:pPr>
            <a:r>
              <a:rPr lang="en-US" sz="2400" dirty="0">
                <a:ea typeface="Calibri"/>
                <a:cs typeface="Calibri"/>
              </a:rPr>
              <a:t>Receive training in several marketable subjects</a:t>
            </a:r>
          </a:p>
          <a:p>
            <a:pPr>
              <a:buFont typeface="Arial,Sans-Serif" panose="020B0604020202020204" pitchFamily="34" charset="0"/>
            </a:pPr>
            <a:r>
              <a:rPr lang="en-US" sz="2400" dirty="0">
                <a:ea typeface="Calibri"/>
                <a:cs typeface="Calibri"/>
              </a:rPr>
              <a:t>Program and policy implementation</a:t>
            </a:r>
          </a:p>
          <a:p>
            <a:pPr>
              <a:buFont typeface="Arial,Sans-Serif" panose="020B0604020202020204" pitchFamily="34" charset="0"/>
            </a:pPr>
            <a:r>
              <a:rPr lang="en-US" sz="2400" dirty="0">
                <a:ea typeface="Calibri"/>
                <a:cs typeface="Calibri"/>
              </a:rPr>
              <a:t>See all the park &amp; work in amazing locations</a:t>
            </a:r>
          </a:p>
          <a:p>
            <a:pPr>
              <a:buFont typeface="Arial,Sans-Serif" panose="020B0604020202020204" pitchFamily="34" charset="0"/>
            </a:pPr>
            <a:r>
              <a:rPr lang="en-US" sz="2400" dirty="0">
                <a:ea typeface="Calibri"/>
                <a:cs typeface="Calibri"/>
              </a:rPr>
              <a:t>Resume building</a:t>
            </a:r>
          </a:p>
          <a:p>
            <a:pPr>
              <a:buFont typeface="Arial,Sans-Serif" panose="020B0604020202020204" pitchFamily="34" charset="0"/>
            </a:pPr>
            <a:r>
              <a:rPr lang="en-US" sz="2400" dirty="0">
                <a:ea typeface="Calibri"/>
                <a:cs typeface="Calibri"/>
              </a:rPr>
              <a:t>&amp; more!</a:t>
            </a:r>
            <a:endParaRPr lang="en-US" sz="2400">
              <a:ea typeface="Calibri"/>
              <a:cs typeface="Calibri"/>
            </a:endParaRPr>
          </a:p>
        </p:txBody>
      </p:sp>
    </p:spTree>
    <p:extLst>
      <p:ext uri="{BB962C8B-B14F-4D97-AF65-F5344CB8AC3E}">
        <p14:creationId xmlns:p14="http://schemas.microsoft.com/office/powerpoint/2010/main" val="61857529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GNRA Object Storage Cabinet">
            <a:extLst>
              <a:ext uri="{FF2B5EF4-FFF2-40B4-BE49-F238E27FC236}">
                <a16:creationId xmlns:a16="http://schemas.microsoft.com/office/drawing/2014/main" id="{4AF4E9FE-D10C-A4B2-2511-1104DDFA3CC2}"/>
              </a:ext>
            </a:extLst>
          </p:cNvPr>
          <p:cNvPicPr>
            <a:picLocks noChangeAspect="1"/>
          </p:cNvPicPr>
          <p:nvPr/>
        </p:nvPicPr>
        <p:blipFill rotWithShape="1">
          <a:blip r:embed="rId3"/>
          <a:srcRect l="8460" r="17704"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A couple of people standing next to a display case&#10;&#10;Description automatically generated">
            <a:extLst>
              <a:ext uri="{FF2B5EF4-FFF2-40B4-BE49-F238E27FC236}">
                <a16:creationId xmlns:a16="http://schemas.microsoft.com/office/drawing/2014/main" id="{359DF947-462F-3A7A-0633-397CCBC1724B}"/>
              </a:ext>
            </a:extLst>
          </p:cNvPr>
          <p:cNvPicPr>
            <a:picLocks noChangeAspect="1"/>
          </p:cNvPicPr>
          <p:nvPr/>
        </p:nvPicPr>
        <p:blipFill rotWithShape="1">
          <a:blip r:embed="rId4"/>
          <a:srcRect l="20338" r="1156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6" descr="A picture containing outdoor, grass, sky, old&#10;&#10;Description automatically generated">
            <a:extLst>
              <a:ext uri="{FF2B5EF4-FFF2-40B4-BE49-F238E27FC236}">
                <a16:creationId xmlns:a16="http://schemas.microsoft.com/office/drawing/2014/main" id="{BFE5C57F-ED1C-4559-9431-DAA0B6FBA942}"/>
              </a:ext>
            </a:extLst>
          </p:cNvPr>
          <p:cNvPicPr>
            <a:picLocks noChangeAspect="1"/>
          </p:cNvPicPr>
          <p:nvPr/>
        </p:nvPicPr>
        <p:blipFill rotWithShape="1">
          <a:blip r:embed="rId5"/>
          <a:srcRect t="27191" r="-1" b="525"/>
          <a:stretch/>
        </p:blipFill>
        <p:spPr>
          <a:xfrm>
            <a:off x="5168353" y="3455589"/>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97" name="Freeform: Shape 96">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9" name="Freeform: Shape 98">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D10834-22A9-4C77-A549-D32F030ABE6A}"/>
              </a:ext>
            </a:extLst>
          </p:cNvPr>
          <p:cNvSpPr>
            <a:spLocks noGrp="1"/>
          </p:cNvSpPr>
          <p:nvPr>
            <p:ph type="title"/>
          </p:nvPr>
        </p:nvSpPr>
        <p:spPr>
          <a:xfrm>
            <a:off x="448056" y="685800"/>
            <a:ext cx="4922338" cy="1325563"/>
          </a:xfrm>
        </p:spPr>
        <p:txBody>
          <a:bodyPr vert="horz" lIns="91440" tIns="45720" rIns="91440" bIns="45720" rtlCol="0" anchor="ctr">
            <a:normAutofit/>
          </a:bodyPr>
          <a:lstStyle/>
          <a:p>
            <a:r>
              <a:rPr lang="en-US" sz="2900" b="1" kern="1200">
                <a:latin typeface="+mj-lt"/>
                <a:ea typeface="+mj-ea"/>
                <a:cs typeface="+mj-cs"/>
              </a:rPr>
              <a:t>Museum Program</a:t>
            </a:r>
            <a:r>
              <a:rPr lang="en-US" sz="2900" kern="1200">
                <a:latin typeface="+mj-lt"/>
                <a:ea typeface="+mj-ea"/>
                <a:cs typeface="+mj-cs"/>
              </a:rPr>
              <a:t> </a:t>
            </a:r>
            <a:br>
              <a:rPr lang="en-US" sz="2900" kern="1200"/>
            </a:br>
            <a:r>
              <a:rPr lang="en-US" sz="2400" kern="1200">
                <a:latin typeface="+mj-lt"/>
                <a:ea typeface="+mj-ea"/>
                <a:cs typeface="+mj-cs"/>
              </a:rPr>
              <a:t>Amanda Williford | Supervisory Curator </a:t>
            </a:r>
          </a:p>
        </p:txBody>
      </p:sp>
      <p:sp>
        <p:nvSpPr>
          <p:cNvPr id="101" name="Rectangle 100">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C60C6F7-B2A8-47ED-B8A7-33A40243DC07}"/>
              </a:ext>
            </a:extLst>
          </p:cNvPr>
          <p:cNvSpPr txBox="1"/>
          <p:nvPr/>
        </p:nvSpPr>
        <p:spPr>
          <a:xfrm>
            <a:off x="448056" y="2514600"/>
            <a:ext cx="4922338" cy="366674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900"/>
              <a:t>Do you have a strong love of history and want to get hands on experience with historic objects and archives? Want to learn how and why the GGNRA keeps museum collections?</a:t>
            </a:r>
            <a:endParaRPr lang="en-US"/>
          </a:p>
          <a:p>
            <a:pPr indent="-228600">
              <a:lnSpc>
                <a:spcPct val="90000"/>
              </a:lnSpc>
              <a:spcAft>
                <a:spcPts val="600"/>
              </a:spcAft>
              <a:buFont typeface="Arial" panose="020B0604020202020204" pitchFamily="34" charset="0"/>
              <a:buChar char="•"/>
            </a:pPr>
            <a:endParaRPr lang="en-US" sz="1900"/>
          </a:p>
          <a:p>
            <a:pPr marL="285750" indent="-228600">
              <a:lnSpc>
                <a:spcPct val="90000"/>
              </a:lnSpc>
              <a:spcAft>
                <a:spcPts val="600"/>
              </a:spcAft>
              <a:buFont typeface="Arial" panose="020B0604020202020204" pitchFamily="34" charset="0"/>
              <a:buChar char="•"/>
            </a:pPr>
            <a:r>
              <a:rPr lang="en-US" sz="1900"/>
              <a:t>In-Person Internship</a:t>
            </a:r>
            <a:endParaRPr lang="en-US" sz="1900" dirty="0">
              <a:ea typeface="Calibri"/>
              <a:cs typeface="Calibri"/>
            </a:endParaRPr>
          </a:p>
          <a:p>
            <a:pPr marL="285750" indent="-228600">
              <a:lnSpc>
                <a:spcPct val="90000"/>
              </a:lnSpc>
              <a:spcAft>
                <a:spcPts val="600"/>
              </a:spcAft>
              <a:buFont typeface="Arial" panose="020B0604020202020204" pitchFamily="34" charset="0"/>
              <a:buChar char="•"/>
            </a:pPr>
            <a:r>
              <a:rPr lang="en-US" sz="1900"/>
              <a:t>Some virtual activities</a:t>
            </a:r>
            <a:endParaRPr lang="en-US" sz="1900" dirty="0">
              <a:ea typeface="Calibri"/>
              <a:cs typeface="Calibri"/>
            </a:endParaRPr>
          </a:p>
          <a:p>
            <a:pPr marL="285750" indent="-228600">
              <a:lnSpc>
                <a:spcPct val="90000"/>
              </a:lnSpc>
              <a:spcAft>
                <a:spcPts val="600"/>
              </a:spcAft>
              <a:buFont typeface="Arial" panose="020B0604020202020204" pitchFamily="34" charset="0"/>
              <a:buChar char="•"/>
            </a:pPr>
            <a:r>
              <a:rPr lang="en-US" sz="1900"/>
              <a:t>Part-time</a:t>
            </a:r>
            <a:endParaRPr lang="en-US" sz="1900" dirty="0">
              <a:ea typeface="Calibri"/>
              <a:cs typeface="Calibri"/>
            </a:endParaRPr>
          </a:p>
          <a:p>
            <a:pPr marL="285750" indent="-228600">
              <a:lnSpc>
                <a:spcPct val="90000"/>
              </a:lnSpc>
              <a:spcAft>
                <a:spcPts val="600"/>
              </a:spcAft>
              <a:buFont typeface="Arial" panose="020B0604020202020204" pitchFamily="34" charset="0"/>
              <a:buChar char="•"/>
            </a:pPr>
            <a:r>
              <a:rPr lang="en-US" sz="1900"/>
              <a:t>San Francisco, CA</a:t>
            </a:r>
            <a:endParaRPr lang="en-US" sz="1900" dirty="0">
              <a:ea typeface="Calibri"/>
              <a:cs typeface="Calibri"/>
            </a:endParaRP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Photo Credit: NPS Archives </a:t>
            </a:r>
            <a:endParaRPr lang="en-US" sz="1900" dirty="0">
              <a:ea typeface="Calibri"/>
              <a:cs typeface="Calibri"/>
            </a:endParaRPr>
          </a:p>
          <a:p>
            <a:pPr indent="-228600">
              <a:lnSpc>
                <a:spcPct val="90000"/>
              </a:lnSpc>
              <a:spcAft>
                <a:spcPts val="600"/>
              </a:spcAft>
              <a:buFont typeface="Arial" panose="020B0604020202020204" pitchFamily="34" charset="0"/>
              <a:buChar char="•"/>
            </a:pPr>
            <a:endParaRPr lang="en-US" sz="1900"/>
          </a:p>
        </p:txBody>
      </p:sp>
    </p:spTree>
    <p:extLst>
      <p:ext uri="{BB962C8B-B14F-4D97-AF65-F5344CB8AC3E}">
        <p14:creationId xmlns:p14="http://schemas.microsoft.com/office/powerpoint/2010/main" val="414271411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3" y="1999615"/>
            <a:ext cx="9144000" cy="2764028"/>
          </a:xfrm>
        </p:spPr>
        <p:txBody>
          <a:bodyPr anchor="ctr">
            <a:normAutofit/>
          </a:bodyPr>
          <a:lstStyle/>
          <a:p>
            <a:r>
              <a:rPr lang="en-US" sz="6100">
                <a:solidFill>
                  <a:schemeClr val="tx2">
                    <a:lumMod val="75000"/>
                  </a:schemeClr>
                </a:solidFill>
                <a:cs typeface="Calibri Light"/>
              </a:rPr>
              <a:t>Visitor Services Programs </a:t>
            </a:r>
            <a:endParaRPr lang="en-US">
              <a:solidFill>
                <a:schemeClr val="tx2">
                  <a:lumMod val="75000"/>
                </a:schemeClr>
              </a:solidFill>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2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sitting on a pole&#10;&#10;Description automatically generated">
            <a:extLst>
              <a:ext uri="{FF2B5EF4-FFF2-40B4-BE49-F238E27FC236}">
                <a16:creationId xmlns:a16="http://schemas.microsoft.com/office/drawing/2014/main" id="{B5D51728-C9E3-D081-290B-D1880B2752CB}"/>
              </a:ext>
            </a:extLst>
          </p:cNvPr>
          <p:cNvPicPr>
            <a:picLocks noChangeAspect="1"/>
          </p:cNvPicPr>
          <p:nvPr/>
        </p:nvPicPr>
        <p:blipFill rotWithShape="1">
          <a:blip r:embed="rId2"/>
          <a:srcRect t="7073" r="2" b="26990"/>
          <a:stretch/>
        </p:blipFill>
        <p:spPr>
          <a:xfrm>
            <a:off x="8436958" y="10"/>
            <a:ext cx="3755043" cy="3413103"/>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Content Placeholder 6" descr="A group of people standing outside a building&#10;&#10;Description automatically generated">
            <a:extLst>
              <a:ext uri="{FF2B5EF4-FFF2-40B4-BE49-F238E27FC236}">
                <a16:creationId xmlns:a16="http://schemas.microsoft.com/office/drawing/2014/main" id="{1FAFD526-8E80-3997-E42E-4099668BF4ED}"/>
              </a:ext>
            </a:extLst>
          </p:cNvPr>
          <p:cNvPicPr>
            <a:picLocks noChangeAspect="1"/>
          </p:cNvPicPr>
          <p:nvPr/>
        </p:nvPicPr>
        <p:blipFill rotWithShape="1">
          <a:blip r:embed="rId3"/>
          <a:srcRect r="8899" b="1"/>
          <a:stretch/>
        </p:blipFill>
        <p:spPr>
          <a:xfrm>
            <a:off x="5415496" y="10"/>
            <a:ext cx="3817928" cy="3413103"/>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Content Placeholder 3" descr="A building with a tower and a railing at night&#10;&#10;Description automatically generated">
            <a:extLst>
              <a:ext uri="{FF2B5EF4-FFF2-40B4-BE49-F238E27FC236}">
                <a16:creationId xmlns:a16="http://schemas.microsoft.com/office/drawing/2014/main" id="{2F569ACF-F087-9BDC-F2C5-42B979E2BB81}"/>
              </a:ext>
            </a:extLst>
          </p:cNvPr>
          <p:cNvPicPr>
            <a:picLocks noChangeAspect="1"/>
          </p:cNvPicPr>
          <p:nvPr/>
        </p:nvPicPr>
        <p:blipFill rotWithShape="1">
          <a:blip r:embed="rId4"/>
          <a:srcRect t="21673" r="-1" b="13753"/>
          <a:stretch/>
        </p:blipFill>
        <p:spPr>
          <a:xfrm>
            <a:off x="5468534" y="3421797"/>
            <a:ext cx="6723465" cy="342465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83" name="Freeform: Shape 8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4" name="Freeform: Shape 83">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6E0A28-05EA-8519-9B03-047F5D617E82}"/>
              </a:ext>
            </a:extLst>
          </p:cNvPr>
          <p:cNvSpPr>
            <a:spLocks noGrp="1"/>
          </p:cNvSpPr>
          <p:nvPr>
            <p:ph type="title"/>
          </p:nvPr>
        </p:nvSpPr>
        <p:spPr>
          <a:xfrm>
            <a:off x="436511" y="477982"/>
            <a:ext cx="4922338" cy="1325563"/>
          </a:xfrm>
        </p:spPr>
        <p:txBody>
          <a:bodyPr vert="horz" lIns="91440" tIns="45720" rIns="91440" bIns="45720" rtlCol="0" anchor="ctr">
            <a:noAutofit/>
          </a:bodyPr>
          <a:lstStyle/>
          <a:p>
            <a:pPr algn="ctr"/>
            <a:r>
              <a:rPr lang="en-US" sz="2800" b="1" kern="1200">
                <a:latin typeface="+mj-lt"/>
                <a:ea typeface="+mj-ea"/>
                <a:cs typeface="+mj-cs"/>
              </a:rPr>
              <a:t>Alcatraz Historical </a:t>
            </a:r>
            <a:r>
              <a:rPr lang="en-US" sz="2800" b="1"/>
              <a:t>Interpretation</a:t>
            </a:r>
            <a:r>
              <a:rPr lang="en-US" sz="2800" b="1" kern="1200">
                <a:latin typeface="+mj-lt"/>
                <a:ea typeface="+mj-ea"/>
                <a:cs typeface="+mj-cs"/>
              </a:rPr>
              <a:t> </a:t>
            </a:r>
            <a:br>
              <a:rPr lang="en-US" sz="2800" b="1" kern="1200"/>
            </a:br>
            <a:r>
              <a:rPr lang="en-US" sz="2800" kern="1200">
                <a:latin typeface="+mj-lt"/>
                <a:ea typeface="+mj-ea"/>
                <a:cs typeface="+mj-cs"/>
              </a:rPr>
              <a:t>Roger Fang</a:t>
            </a:r>
            <a:r>
              <a:rPr lang="en-US" sz="2800"/>
              <a:t> </a:t>
            </a:r>
            <a:r>
              <a:rPr lang="en-US" sz="2800" kern="1200">
                <a:latin typeface="+mj-lt"/>
                <a:ea typeface="+mj-ea"/>
                <a:cs typeface="+mj-cs"/>
              </a:rPr>
              <a:t>|</a:t>
            </a:r>
            <a:r>
              <a:rPr lang="en-US" sz="2800"/>
              <a:t> </a:t>
            </a:r>
            <a:r>
              <a:rPr lang="en-US" sz="2800" kern="1200">
                <a:latin typeface="+mj-lt"/>
                <a:ea typeface="+mj-ea"/>
                <a:cs typeface="+mj-cs"/>
              </a:rPr>
              <a:t>Park Ranger</a:t>
            </a:r>
            <a:br>
              <a:rPr lang="en-US" sz="2800"/>
            </a:br>
            <a:r>
              <a:rPr lang="en-US" sz="2800">
                <a:cs typeface="Calibri Light"/>
              </a:rPr>
              <a:t>Jeff Mc Kinney | Park Ranger</a:t>
            </a:r>
          </a:p>
        </p:txBody>
      </p:sp>
      <p:sp>
        <p:nvSpPr>
          <p:cNvPr id="85" name="Rectangle 84">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Content Placeholder 53">
            <a:extLst>
              <a:ext uri="{FF2B5EF4-FFF2-40B4-BE49-F238E27FC236}">
                <a16:creationId xmlns:a16="http://schemas.microsoft.com/office/drawing/2014/main" id="{1AF6FBB9-B16B-2324-BE7A-AAA8BDB586E7}"/>
              </a:ext>
            </a:extLst>
          </p:cNvPr>
          <p:cNvSpPr>
            <a:spLocks noGrp="1"/>
          </p:cNvSpPr>
          <p:nvPr>
            <p:ph idx="1"/>
          </p:nvPr>
        </p:nvSpPr>
        <p:spPr>
          <a:xfrm>
            <a:off x="436511" y="1810328"/>
            <a:ext cx="5242254" cy="4855925"/>
          </a:xfrm>
        </p:spPr>
        <p:txBody>
          <a:bodyPr vert="horz" lIns="91440" tIns="45720" rIns="91440" bIns="45720" rtlCol="0" anchor="t">
            <a:normAutofit fontScale="92500" lnSpcReduction="20000"/>
          </a:bodyPr>
          <a:lstStyle/>
          <a:p>
            <a:pPr marL="0" indent="0">
              <a:buNone/>
            </a:pPr>
            <a:endParaRPr lang="en-US" sz="2000" b="1">
              <a:cs typeface="Calibri"/>
            </a:endParaRPr>
          </a:p>
          <a:p>
            <a:pPr marL="0" indent="0">
              <a:buNone/>
            </a:pPr>
            <a:r>
              <a:rPr lang="en-US" sz="2000" b="1">
                <a:cs typeface="Calibri"/>
              </a:rPr>
              <a:t>The Alcatraz Ranger team is looking an intern that:</a:t>
            </a:r>
          </a:p>
          <a:p>
            <a:pPr marL="342900" indent="-342900"/>
            <a:r>
              <a:rPr lang="en-US" sz="1800">
                <a:cs typeface="Calibri"/>
              </a:rPr>
              <a:t>Enjoys working outdoors</a:t>
            </a:r>
          </a:p>
          <a:p>
            <a:pPr marL="342900" indent="-342900"/>
            <a:r>
              <a:rPr lang="en-US" sz="1800">
                <a:cs typeface="Calibri"/>
              </a:rPr>
              <a:t>Is passionate about teaching history</a:t>
            </a:r>
          </a:p>
          <a:p>
            <a:pPr marL="342900" indent="-342900"/>
            <a:r>
              <a:rPr lang="en-US" sz="1800">
                <a:cs typeface="Calibri"/>
              </a:rPr>
              <a:t>Is comfortable interacting with crowds of</a:t>
            </a:r>
            <a:br>
              <a:rPr lang="en-US" sz="1800">
                <a:cs typeface="Calibri"/>
              </a:rPr>
            </a:br>
            <a:r>
              <a:rPr lang="en-US" sz="1800">
                <a:cs typeface="Calibri"/>
              </a:rPr>
              <a:t>park visitors.</a:t>
            </a:r>
          </a:p>
          <a:p>
            <a:pPr marL="0" indent="0">
              <a:buNone/>
            </a:pPr>
            <a:r>
              <a:rPr lang="en-US" sz="2000" b="1">
                <a:cs typeface="Calibri"/>
              </a:rPr>
              <a:t>As an Alcatraz intern, you will get to:</a:t>
            </a:r>
          </a:p>
          <a:p>
            <a:r>
              <a:rPr lang="en-US" sz="1800">
                <a:cs typeface="Calibri"/>
              </a:rPr>
              <a:t>Learn about Alcatraz history, seabirds,</a:t>
            </a:r>
            <a:br>
              <a:rPr lang="en-US" sz="1800">
                <a:cs typeface="Calibri"/>
              </a:rPr>
            </a:br>
            <a:r>
              <a:rPr lang="en-US" sz="1800">
                <a:cs typeface="Calibri"/>
              </a:rPr>
              <a:t>and the gardens of Alcatraz</a:t>
            </a:r>
          </a:p>
          <a:p>
            <a:r>
              <a:rPr lang="en-US" sz="1800">
                <a:cs typeface="Calibri"/>
              </a:rPr>
              <a:t>Develop skills with public programs</a:t>
            </a:r>
            <a:br>
              <a:rPr lang="en-US" sz="1800">
                <a:cs typeface="Calibri"/>
              </a:rPr>
            </a:br>
            <a:r>
              <a:rPr lang="en-US" sz="1800">
                <a:cs typeface="Calibri"/>
              </a:rPr>
              <a:t>and pop-up programming on island</a:t>
            </a:r>
            <a:endParaRPr lang="en-US"/>
          </a:p>
          <a:p>
            <a:pPr marL="0" indent="0">
              <a:buNone/>
            </a:pPr>
            <a:r>
              <a:rPr lang="en-US" sz="2000" b="1">
                <a:cs typeface="Calibri"/>
              </a:rPr>
              <a:t>Details:</a:t>
            </a:r>
          </a:p>
          <a:p>
            <a:r>
              <a:rPr lang="en-US" sz="1800" b="1">
                <a:cs typeface="Calibri"/>
              </a:rPr>
              <a:t>In-person Internship</a:t>
            </a:r>
          </a:p>
          <a:p>
            <a:r>
              <a:rPr lang="en-US" sz="1800" b="1">
                <a:cs typeface="Calibri"/>
              </a:rPr>
              <a:t>Full-time and Part-time Available</a:t>
            </a:r>
          </a:p>
          <a:p>
            <a:r>
              <a:rPr lang="en-US" sz="1800" b="1">
                <a:cs typeface="Calibri"/>
              </a:rPr>
              <a:t>Ferry to Alcatraz departs from Pier 33 Daily</a:t>
            </a:r>
          </a:p>
          <a:p>
            <a:endParaRPr lang="en-US" sz="1600" b="1">
              <a:cs typeface="Calibri"/>
            </a:endParaRPr>
          </a:p>
          <a:p>
            <a:pPr marL="0" indent="0">
              <a:buNone/>
            </a:pPr>
            <a:endParaRPr lang="en-US" sz="1600" b="1">
              <a:cs typeface="Calibri"/>
            </a:endParaRPr>
          </a:p>
          <a:p>
            <a:pPr marL="0" indent="0">
              <a:buNone/>
            </a:pPr>
            <a:endParaRPr lang="en-US" sz="1400" b="1">
              <a:cs typeface="Calibri"/>
            </a:endParaRPr>
          </a:p>
          <a:p>
            <a:pPr marL="0" indent="0">
              <a:buNone/>
            </a:pPr>
            <a:endParaRPr lang="en-US" sz="1400">
              <a:cs typeface="Calibri"/>
            </a:endParaRPr>
          </a:p>
          <a:p>
            <a:endParaRPr lang="en-US" sz="1400">
              <a:cs typeface="Calibri"/>
            </a:endParaRPr>
          </a:p>
          <a:p>
            <a:pPr marL="0" indent="0">
              <a:buNone/>
            </a:pPr>
            <a:endParaRPr lang="en-US" sz="2000" b="1">
              <a:cs typeface="Calibri"/>
            </a:endParaRPr>
          </a:p>
        </p:txBody>
      </p:sp>
    </p:spTree>
    <p:extLst>
      <p:ext uri="{BB962C8B-B14F-4D97-AF65-F5344CB8AC3E}">
        <p14:creationId xmlns:p14="http://schemas.microsoft.com/office/powerpoint/2010/main" val="48373811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ree, outdoor, forest, plant&#10;&#10;Description automatically generated">
            <a:extLst>
              <a:ext uri="{FF2B5EF4-FFF2-40B4-BE49-F238E27FC236}">
                <a16:creationId xmlns:a16="http://schemas.microsoft.com/office/drawing/2014/main" id="{4ACFB1DE-77E0-4B0E-8A22-56F80876BCF3}"/>
              </a:ext>
            </a:extLst>
          </p:cNvPr>
          <p:cNvPicPr>
            <a:picLocks noChangeAspect="1"/>
          </p:cNvPicPr>
          <p:nvPr/>
        </p:nvPicPr>
        <p:blipFill rotWithShape="1">
          <a:blip r:embed="rId3"/>
          <a:srcRect l="23402" r="4725"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7">
            <a:extLst>
              <a:ext uri="{FF2B5EF4-FFF2-40B4-BE49-F238E27FC236}">
                <a16:creationId xmlns:a16="http://schemas.microsoft.com/office/drawing/2014/main" id="{CA3A5F51-4AD2-714B-FA5E-790B6F142A32}"/>
              </a:ext>
            </a:extLst>
          </p:cNvPr>
          <p:cNvPicPr>
            <a:picLocks noChangeAspect="1"/>
          </p:cNvPicPr>
          <p:nvPr/>
        </p:nvPicPr>
        <p:blipFill rotWithShape="1">
          <a:blip r:embed="rId4"/>
          <a:srcRect l="4908" r="4297"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6">
            <a:extLst>
              <a:ext uri="{FF2B5EF4-FFF2-40B4-BE49-F238E27FC236}">
                <a16:creationId xmlns:a16="http://schemas.microsoft.com/office/drawing/2014/main" id="{9C1256AC-9B1F-CFA7-571E-65EFDD501252}"/>
              </a:ext>
            </a:extLst>
          </p:cNvPr>
          <p:cNvPicPr>
            <a:picLocks noChangeAspect="1"/>
          </p:cNvPicPr>
          <p:nvPr/>
        </p:nvPicPr>
        <p:blipFill rotWithShape="1">
          <a:blip r:embed="rId5"/>
          <a:srcRect t="22868" r="-1" b="22868"/>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55" name="Freeform: Shape 5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Freeform: Shape 5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D10834-22A9-4C77-A549-D32F030ABE6A}"/>
              </a:ext>
            </a:extLst>
          </p:cNvPr>
          <p:cNvSpPr>
            <a:spLocks noGrp="1"/>
          </p:cNvSpPr>
          <p:nvPr>
            <p:ph type="title"/>
          </p:nvPr>
        </p:nvSpPr>
        <p:spPr>
          <a:xfrm>
            <a:off x="140632" y="183283"/>
            <a:ext cx="5252158" cy="1837354"/>
          </a:xfrm>
        </p:spPr>
        <p:txBody>
          <a:bodyPr vert="horz" lIns="91440" tIns="45720" rIns="91440" bIns="45720" rtlCol="0" anchor="ctr">
            <a:noAutofit/>
          </a:bodyPr>
          <a:lstStyle/>
          <a:p>
            <a:r>
              <a:rPr lang="en-US" sz="1800" b="1" kern="1200">
                <a:latin typeface="+mj-lt"/>
                <a:ea typeface="+mj-ea"/>
                <a:cs typeface="+mj-cs"/>
              </a:rPr>
              <a:t>Muir Woods </a:t>
            </a:r>
            <a:r>
              <a:rPr lang="en-US" sz="1800" b="1"/>
              <a:t>Visitor Services Interpretation Internship</a:t>
            </a:r>
            <a:br>
              <a:rPr lang="en-US" sz="1800" kern="1200"/>
            </a:br>
            <a:r>
              <a:rPr lang="en-US" sz="1800" kern="1200">
                <a:latin typeface="+mj-lt"/>
                <a:ea typeface="+mj-ea"/>
                <a:cs typeface="+mj-cs"/>
              </a:rPr>
              <a:t>Adrian </a:t>
            </a:r>
            <a:r>
              <a:rPr lang="en-US" sz="1800"/>
              <a:t>Boone</a:t>
            </a:r>
            <a:r>
              <a:rPr lang="en-US" sz="1800" kern="1200">
                <a:latin typeface="+mj-lt"/>
                <a:ea typeface="+mj-ea"/>
                <a:cs typeface="+mj-cs"/>
              </a:rPr>
              <a:t>| Interpretation Park Ranger</a:t>
            </a:r>
            <a:br>
              <a:rPr lang="en-US" sz="1800"/>
            </a:br>
            <a:r>
              <a:rPr lang="en-US" sz="1800" kern="1200">
                <a:latin typeface="+mj-lt"/>
                <a:ea typeface="+mj-ea"/>
                <a:cs typeface="+mj-cs"/>
              </a:rPr>
              <a:t> </a:t>
            </a:r>
            <a:br>
              <a:rPr lang="en-US" sz="1800"/>
            </a:br>
            <a:r>
              <a:rPr lang="en-US" sz="1800">
                <a:latin typeface="Calibri"/>
                <a:cs typeface="Calibri"/>
              </a:rPr>
              <a:t>Have you ever thought about being a Park Ranger,  working outdoors educating the public</a:t>
            </a:r>
            <a:br>
              <a:rPr lang="en-US" sz="1800">
                <a:latin typeface="Calibri"/>
                <a:cs typeface="Calibri"/>
              </a:rPr>
            </a:br>
            <a:r>
              <a:rPr lang="en-US" sz="1800">
                <a:latin typeface="Calibri"/>
                <a:cs typeface="Calibri"/>
              </a:rPr>
              <a:t>in conservation, natural resources, and public speaking? </a:t>
            </a:r>
            <a:endParaRPr lang="en-US" sz="1800" kern="1200">
              <a:latin typeface="Calibri"/>
              <a:cs typeface="Calibri"/>
            </a:endParaRPr>
          </a:p>
        </p:txBody>
      </p:sp>
      <p:sp>
        <p:nvSpPr>
          <p:cNvPr id="59" name="Rectangle 5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3E69AC-8DDC-49E4-B7EC-766273F2E721}"/>
              </a:ext>
            </a:extLst>
          </p:cNvPr>
          <p:cNvSpPr txBox="1"/>
          <p:nvPr/>
        </p:nvSpPr>
        <p:spPr>
          <a:xfrm>
            <a:off x="140982" y="2264391"/>
            <a:ext cx="5536487" cy="366674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endParaRPr lang="en-US" sz="1400">
              <a:cs typeface="Calibri"/>
            </a:endParaRPr>
          </a:p>
          <a:p>
            <a:pPr marL="285750" indent="-228600">
              <a:lnSpc>
                <a:spcPct val="90000"/>
              </a:lnSpc>
              <a:spcAft>
                <a:spcPts val="600"/>
              </a:spcAft>
              <a:buFont typeface="Arial" panose="020B0604020202020204" pitchFamily="34" charset="0"/>
              <a:buChar char="•"/>
            </a:pPr>
            <a:r>
              <a:rPr lang="en-US" sz="1500" dirty="0"/>
              <a:t>Helping visitors plan their trip, working with local community groups doing volunteer projects, and introducing urban audiences to our national parks? </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Swearing in Junior Rangers</a:t>
            </a:r>
            <a:endParaRPr lang="en-US" sz="1500" dirty="0">
              <a:cs typeface="Calibri"/>
            </a:endParaRPr>
          </a:p>
          <a:p>
            <a:pPr marL="285750" indent="-228600">
              <a:lnSpc>
                <a:spcPct val="90000"/>
              </a:lnSpc>
              <a:spcAft>
                <a:spcPts val="600"/>
              </a:spcAft>
              <a:buFont typeface="Arial" panose="020B0604020202020204" pitchFamily="34" charset="0"/>
              <a:buChar char="•"/>
            </a:pPr>
            <a:r>
              <a:rPr lang="en-US" sz="1500" dirty="0"/>
              <a:t>Conducting 15-minute ranger talks covering ecology, history,</a:t>
            </a:r>
            <a:br>
              <a:rPr lang="en-US" sz="1500" dirty="0">
                <a:cs typeface="Calibri"/>
              </a:rPr>
            </a:br>
            <a:r>
              <a:rPr lang="en-US" sz="1500" dirty="0"/>
              <a:t>and cultural resources.</a:t>
            </a:r>
            <a:endParaRPr lang="en-US" sz="1500" dirty="0">
              <a:cs typeface="Calibri"/>
            </a:endParaRPr>
          </a:p>
          <a:p>
            <a:pPr marL="342900" indent="-228600">
              <a:lnSpc>
                <a:spcPct val="90000"/>
              </a:lnSpc>
              <a:spcAft>
                <a:spcPts val="600"/>
              </a:spcAft>
              <a:buFont typeface="Arial" panose="020B0604020202020204" pitchFamily="34" charset="0"/>
              <a:buChar char="•"/>
            </a:pPr>
            <a:r>
              <a:rPr lang="en-US" sz="1500" dirty="0"/>
              <a:t>In-Person Internship</a:t>
            </a:r>
            <a:endParaRPr lang="en-US" sz="1500" dirty="0">
              <a:cs typeface="Calibri"/>
            </a:endParaRPr>
          </a:p>
          <a:p>
            <a:pPr marL="342900" indent="-228600">
              <a:lnSpc>
                <a:spcPct val="90000"/>
              </a:lnSpc>
              <a:spcAft>
                <a:spcPts val="600"/>
              </a:spcAft>
              <a:buFont typeface="Arial" panose="020B0604020202020204" pitchFamily="34" charset="0"/>
              <a:buChar char="•"/>
            </a:pPr>
            <a:r>
              <a:rPr lang="en-US" sz="1500" dirty="0"/>
              <a:t>Full-time</a:t>
            </a:r>
            <a:endParaRPr lang="en-US" sz="1500" dirty="0">
              <a:cs typeface="Calibri"/>
            </a:endParaRPr>
          </a:p>
          <a:p>
            <a:pPr marL="342900" indent="-228600">
              <a:lnSpc>
                <a:spcPct val="90000"/>
              </a:lnSpc>
              <a:spcAft>
                <a:spcPts val="600"/>
              </a:spcAft>
              <a:buFont typeface="Arial" panose="020B0604020202020204" pitchFamily="34" charset="0"/>
              <a:buChar char="•"/>
            </a:pPr>
            <a:r>
              <a:rPr lang="en-US" sz="1500" dirty="0"/>
              <a:t>2 positions available</a:t>
            </a:r>
            <a:endParaRPr lang="en-US" sz="1500" dirty="0">
              <a:cs typeface="Calibri"/>
            </a:endParaRPr>
          </a:p>
          <a:p>
            <a:pPr marL="342900" indent="-228600">
              <a:lnSpc>
                <a:spcPct val="90000"/>
              </a:lnSpc>
              <a:spcAft>
                <a:spcPts val="600"/>
              </a:spcAft>
              <a:buFont typeface="Arial" panose="020B0604020202020204" pitchFamily="34" charset="0"/>
              <a:buChar char="•"/>
            </a:pPr>
            <a:r>
              <a:rPr lang="en-US" sz="1500" dirty="0"/>
              <a:t>Muir Woods National Monument, Mill Valley, Marin County.</a:t>
            </a:r>
            <a:endParaRPr lang="en-US" sz="1500" dirty="0">
              <a:cs typeface="Calibri"/>
            </a:endParaRPr>
          </a:p>
          <a:p>
            <a:pPr indent="-228600">
              <a:lnSpc>
                <a:spcPct val="90000"/>
              </a:lnSpc>
              <a:spcAft>
                <a:spcPts val="600"/>
              </a:spcAft>
              <a:buFont typeface="Arial" panose="020B0604020202020204" pitchFamily="34" charset="0"/>
              <a:buChar char="•"/>
            </a:pPr>
            <a:endParaRPr lang="en-US" sz="1400">
              <a:cs typeface="Calibri"/>
            </a:endParaRPr>
          </a:p>
          <a:p>
            <a:pPr indent="-228600">
              <a:lnSpc>
                <a:spcPct val="90000"/>
              </a:lnSpc>
              <a:spcAft>
                <a:spcPts val="600"/>
              </a:spcAft>
              <a:buFont typeface="Arial" panose="020B0604020202020204" pitchFamily="34" charset="0"/>
              <a:buChar char="•"/>
            </a:pPr>
            <a:endParaRPr lang="en-US" sz="1400">
              <a:cs typeface="Calibri"/>
            </a:endParaRPr>
          </a:p>
          <a:p>
            <a:pPr indent="-228600">
              <a:lnSpc>
                <a:spcPct val="90000"/>
              </a:lnSpc>
              <a:spcAft>
                <a:spcPts val="600"/>
              </a:spcAft>
              <a:buFont typeface="Arial" panose="020B0604020202020204" pitchFamily="34" charset="0"/>
              <a:buChar char="•"/>
            </a:pPr>
            <a:r>
              <a:rPr lang="en-US" sz="1400"/>
              <a:t>Photo Credit: Paul Myers/Adrian Boone</a:t>
            </a:r>
            <a:endParaRPr lang="en-US" sz="1400">
              <a:cs typeface="Calibri"/>
            </a:endParaRP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endParaRPr lang="en-US" sz="1100"/>
          </a:p>
        </p:txBody>
      </p:sp>
    </p:spTree>
    <p:extLst>
      <p:ext uri="{BB962C8B-B14F-4D97-AF65-F5344CB8AC3E}">
        <p14:creationId xmlns:p14="http://schemas.microsoft.com/office/powerpoint/2010/main" val="320867492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0B73-1453-4B38-A655-DFB13DDE77B9}"/>
              </a:ext>
            </a:extLst>
          </p:cNvPr>
          <p:cNvSpPr>
            <a:spLocks noGrp="1"/>
          </p:cNvSpPr>
          <p:nvPr>
            <p:ph type="title"/>
          </p:nvPr>
        </p:nvSpPr>
        <p:spPr/>
        <p:txBody>
          <a:bodyPr>
            <a:normAutofit/>
          </a:bodyPr>
          <a:lstStyle/>
          <a:p>
            <a:pPr algn="ctr"/>
            <a:r>
              <a:rPr lang="en-US" sz="4800">
                <a:solidFill>
                  <a:schemeClr val="tx2">
                    <a:lumMod val="75000"/>
                  </a:schemeClr>
                </a:solidFill>
                <a:latin typeface="Britannic Bold"/>
                <a:cs typeface="Calibri Light"/>
              </a:rPr>
              <a:t>Application Process and Next Steps</a:t>
            </a:r>
            <a:endParaRPr lang="en-US" sz="4800">
              <a:solidFill>
                <a:schemeClr val="tx2">
                  <a:lumMod val="75000"/>
                </a:schemeClr>
              </a:solidFill>
              <a:latin typeface="Britannic Bold"/>
            </a:endParaRPr>
          </a:p>
        </p:txBody>
      </p:sp>
      <p:sp>
        <p:nvSpPr>
          <p:cNvPr id="3" name="Content Placeholder 2">
            <a:extLst>
              <a:ext uri="{FF2B5EF4-FFF2-40B4-BE49-F238E27FC236}">
                <a16:creationId xmlns:a16="http://schemas.microsoft.com/office/drawing/2014/main" id="{8F5BF455-8CBA-47D8-948E-9079230268CD}"/>
              </a:ext>
            </a:extLst>
          </p:cNvPr>
          <p:cNvSpPr>
            <a:spLocks noGrp="1"/>
          </p:cNvSpPr>
          <p:nvPr>
            <p:ph idx="1"/>
          </p:nvPr>
        </p:nvSpPr>
        <p:spPr>
          <a:xfrm>
            <a:off x="375557" y="1582399"/>
            <a:ext cx="11440341" cy="5305189"/>
          </a:xfrm>
        </p:spPr>
        <p:txBody>
          <a:bodyPr vert="horz" lIns="91440" tIns="45720" rIns="91440" bIns="45720" rtlCol="0" anchor="ctr">
            <a:normAutofit/>
          </a:bodyPr>
          <a:lstStyle/>
          <a:p>
            <a:pPr marL="0" indent="0" algn="ctr">
              <a:buNone/>
            </a:pPr>
            <a:r>
              <a:rPr lang="en-US" sz="3600">
                <a:solidFill>
                  <a:schemeClr val="accent2"/>
                </a:solidFill>
                <a:cs typeface="Calibri"/>
              </a:rPr>
              <a:t>APPLICATIONS OPEN NOW – Due April 1st at midnight!</a:t>
            </a:r>
            <a:endParaRPr lang="en-US" sz="3600">
              <a:solidFill>
                <a:schemeClr val="accent2"/>
              </a:solidFill>
              <a:ea typeface="+mn-lt"/>
              <a:cs typeface="+mn-lt"/>
            </a:endParaRPr>
          </a:p>
          <a:p>
            <a:pPr marL="0" indent="0" algn="ctr">
              <a:buNone/>
            </a:pPr>
            <a:r>
              <a:rPr lang="en-US">
                <a:solidFill>
                  <a:schemeClr val="tx2">
                    <a:lumMod val="75000"/>
                  </a:schemeClr>
                </a:solidFill>
                <a:cs typeface="Calibri"/>
              </a:rPr>
              <a:t>See available positions on our website: </a:t>
            </a:r>
          </a:p>
          <a:p>
            <a:pPr marL="0" indent="0" algn="ctr">
              <a:buNone/>
            </a:pPr>
            <a:r>
              <a:rPr lang="en-US">
                <a:solidFill>
                  <a:schemeClr val="tx2">
                    <a:lumMod val="75000"/>
                  </a:schemeClr>
                </a:solidFill>
                <a:ea typeface="+mn-lt"/>
                <a:cs typeface="+mn-lt"/>
              </a:rPr>
              <a:t>parksconservancy.org/internships/academic-internship-program</a:t>
            </a:r>
            <a:endParaRPr lang="en-US">
              <a:solidFill>
                <a:schemeClr val="tx2">
                  <a:lumMod val="75000"/>
                </a:schemeClr>
              </a:solidFill>
              <a:ea typeface="Calibri"/>
              <a:cs typeface="Calibri"/>
            </a:endParaRPr>
          </a:p>
          <a:p>
            <a:pPr marL="0" indent="0" algn="ctr">
              <a:buNone/>
            </a:pPr>
            <a:endParaRPr lang="en-US">
              <a:solidFill>
                <a:schemeClr val="accent2"/>
              </a:solidFill>
              <a:cs typeface="Calibri"/>
            </a:endParaRPr>
          </a:p>
          <a:p>
            <a:pPr marL="0" indent="0">
              <a:buNone/>
            </a:pPr>
            <a:r>
              <a:rPr lang="en-US">
                <a:solidFill>
                  <a:schemeClr val="accent2"/>
                </a:solidFill>
                <a:cs typeface="Calibri"/>
              </a:rPr>
              <a:t>       SUBMIT </a:t>
            </a:r>
            <a:r>
              <a:rPr lang="en-US">
                <a:solidFill>
                  <a:schemeClr val="tx2">
                    <a:lumMod val="75000"/>
                  </a:schemeClr>
                </a:solidFill>
                <a:cs typeface="Calibri"/>
              </a:rPr>
              <a:t>online application form </a:t>
            </a:r>
            <a:endParaRPr lang="en-US">
              <a:solidFill>
                <a:schemeClr val="tx2">
                  <a:lumMod val="75000"/>
                </a:schemeClr>
              </a:solidFill>
              <a:ea typeface="Calibri" panose="020F0502020204030204"/>
              <a:cs typeface="Calibri"/>
            </a:endParaRPr>
          </a:p>
          <a:p>
            <a:pPr marL="0" indent="0">
              <a:buNone/>
            </a:pPr>
            <a:r>
              <a:rPr lang="en-US">
                <a:solidFill>
                  <a:schemeClr val="tx2">
                    <a:lumMod val="75000"/>
                  </a:schemeClr>
                </a:solidFill>
                <a:cs typeface="Calibri"/>
              </a:rPr>
              <a:t>       (cover letter &amp; resume optional)</a:t>
            </a:r>
            <a:endParaRPr lang="en-US">
              <a:solidFill>
                <a:schemeClr val="tx2">
                  <a:lumMod val="75000"/>
                </a:schemeClr>
              </a:solidFill>
              <a:ea typeface="Calibri" panose="020F0502020204030204"/>
              <a:cs typeface="Calibri"/>
            </a:endParaRPr>
          </a:p>
          <a:p>
            <a:pPr marL="0" indent="0" algn="ctr">
              <a:buNone/>
            </a:pPr>
            <a:endParaRPr lang="en-US" sz="2800">
              <a:solidFill>
                <a:schemeClr val="tx2">
                  <a:lumMod val="75000"/>
                </a:schemeClr>
              </a:solidFill>
              <a:ea typeface="+mn-lt"/>
              <a:cs typeface="+mn-lt"/>
            </a:endParaRPr>
          </a:p>
          <a:p>
            <a:endParaRPr lang="en-US">
              <a:cs typeface="Calibri"/>
            </a:endParaRPr>
          </a:p>
        </p:txBody>
      </p:sp>
      <p:pic>
        <p:nvPicPr>
          <p:cNvPr id="5" name="Picture 4" descr="A qr code with a white background&#10;&#10;Description automatically generated">
            <a:extLst>
              <a:ext uri="{FF2B5EF4-FFF2-40B4-BE49-F238E27FC236}">
                <a16:creationId xmlns:a16="http://schemas.microsoft.com/office/drawing/2014/main" id="{707A709A-0251-531D-780A-507A65D3A477}"/>
              </a:ext>
            </a:extLst>
          </p:cNvPr>
          <p:cNvPicPr>
            <a:picLocks noChangeAspect="1"/>
          </p:cNvPicPr>
          <p:nvPr/>
        </p:nvPicPr>
        <p:blipFill>
          <a:blip r:embed="rId3"/>
          <a:stretch>
            <a:fillRect/>
          </a:stretch>
        </p:blipFill>
        <p:spPr>
          <a:xfrm>
            <a:off x="7748925" y="3822849"/>
            <a:ext cx="2196709" cy="2322070"/>
          </a:xfrm>
          <a:prstGeom prst="rect">
            <a:avLst/>
          </a:prstGeom>
        </p:spPr>
      </p:pic>
    </p:spTree>
    <p:extLst>
      <p:ext uri="{BB962C8B-B14F-4D97-AF65-F5344CB8AC3E}">
        <p14:creationId xmlns:p14="http://schemas.microsoft.com/office/powerpoint/2010/main" val="103733045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84">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86">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7CBDC-97ED-4572-8A8B-14CCB6E669E5}"/>
              </a:ext>
            </a:extLst>
          </p:cNvPr>
          <p:cNvSpPr>
            <a:spLocks noGrp="1"/>
          </p:cNvSpPr>
          <p:nvPr>
            <p:ph type="title"/>
          </p:nvPr>
        </p:nvSpPr>
        <p:spPr>
          <a:xfrm>
            <a:off x="4597858" y="116541"/>
            <a:ext cx="6564574" cy="1330518"/>
          </a:xfrm>
        </p:spPr>
        <p:txBody>
          <a:bodyPr vert="horz" lIns="91440" tIns="45720" rIns="91440" bIns="45720" rtlCol="0">
            <a:normAutofit/>
          </a:bodyPr>
          <a:lstStyle/>
          <a:p>
            <a:pPr algn="ctr"/>
            <a:r>
              <a:rPr lang="en-US">
                <a:latin typeface="Britannic Bold"/>
                <a:cs typeface="Calibri Light"/>
              </a:rPr>
              <a:t>Thank You! </a:t>
            </a:r>
            <a:endParaRPr lang="en-US"/>
          </a:p>
        </p:txBody>
      </p:sp>
      <p:pic>
        <p:nvPicPr>
          <p:cNvPr id="6" name="Picture 6">
            <a:extLst>
              <a:ext uri="{FF2B5EF4-FFF2-40B4-BE49-F238E27FC236}">
                <a16:creationId xmlns:a16="http://schemas.microsoft.com/office/drawing/2014/main" id="{D98EEDEE-9CAC-4094-8D4B-F26AE110F012}"/>
              </a:ext>
            </a:extLst>
          </p:cNvPr>
          <p:cNvPicPr>
            <a:picLocks noChangeAspect="1"/>
          </p:cNvPicPr>
          <p:nvPr/>
        </p:nvPicPr>
        <p:blipFill rotWithShape="1">
          <a:blip r:embed="rId3"/>
          <a:srcRect l="11961" r="-2" b="-2"/>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7" name="Picture 7">
            <a:extLst>
              <a:ext uri="{FF2B5EF4-FFF2-40B4-BE49-F238E27FC236}">
                <a16:creationId xmlns:a16="http://schemas.microsoft.com/office/drawing/2014/main" id="{86BDFE83-0CC8-43D0-684D-DF3CD1E2A4AF}"/>
              </a:ext>
            </a:extLst>
          </p:cNvPr>
          <p:cNvPicPr>
            <a:picLocks noChangeAspect="1"/>
          </p:cNvPicPr>
          <p:nvPr/>
        </p:nvPicPr>
        <p:blipFill rotWithShape="1">
          <a:blip r:embed="rId4"/>
          <a:srcRect t="19592" b="14092"/>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50EF0CA5-2BAC-40DB-A568-93490C1A7391}"/>
              </a:ext>
            </a:extLst>
          </p:cNvPr>
          <p:cNvSpPr>
            <a:spLocks noGrp="1"/>
          </p:cNvSpPr>
          <p:nvPr>
            <p:ph idx="1"/>
          </p:nvPr>
        </p:nvSpPr>
        <p:spPr>
          <a:xfrm>
            <a:off x="3994832" y="1441883"/>
            <a:ext cx="8199575" cy="5228329"/>
          </a:xfrm>
        </p:spPr>
        <p:txBody>
          <a:bodyPr vert="horz" lIns="91440" tIns="45720" rIns="91440" bIns="45720" rtlCol="0" anchor="t">
            <a:noAutofit/>
          </a:bodyPr>
          <a:lstStyle/>
          <a:p>
            <a:pPr marL="0" indent="0">
              <a:buNone/>
            </a:pPr>
            <a:r>
              <a:rPr lang="en-US" sz="1700" b="1">
                <a:cs typeface="Calibri"/>
              </a:rPr>
              <a:t>Elsa Calvillo:</a:t>
            </a:r>
            <a:r>
              <a:rPr lang="en-US" sz="1700">
                <a:cs typeface="Calibri"/>
              </a:rPr>
              <a:t> Park Internships Program Manager |Golden Gate National Parks Conservancy </a:t>
            </a:r>
          </a:p>
          <a:p>
            <a:pPr marL="0" indent="0">
              <a:buNone/>
            </a:pPr>
            <a:r>
              <a:rPr lang="en-US" sz="1700">
                <a:cs typeface="Calibri"/>
              </a:rPr>
              <a:t>ecalvillo@parksconservancy.org</a:t>
            </a:r>
            <a:endParaRPr lang="en-US" sz="1700">
              <a:ea typeface="Calibri"/>
              <a:cs typeface="Calibri"/>
            </a:endParaRPr>
          </a:p>
          <a:p>
            <a:pPr marL="0" indent="0">
              <a:buNone/>
            </a:pPr>
            <a:endParaRPr lang="en-US" sz="1700" b="1">
              <a:cs typeface="Calibri"/>
            </a:endParaRPr>
          </a:p>
          <a:p>
            <a:pPr marL="0" indent="0">
              <a:buNone/>
            </a:pPr>
            <a:r>
              <a:rPr lang="en-US" sz="1700" b="1">
                <a:cs typeface="Calibri"/>
              </a:rPr>
              <a:t>Rebecca Au:</a:t>
            </a:r>
            <a:r>
              <a:rPr lang="en-US" sz="1700">
                <a:cs typeface="Calibri"/>
              </a:rPr>
              <a:t> Volunteer &amp; Internship Specialist | National Park Service </a:t>
            </a:r>
            <a:endParaRPr lang="en-US" sz="1700">
              <a:ea typeface="Calibri"/>
              <a:cs typeface="Calibri"/>
            </a:endParaRPr>
          </a:p>
          <a:p>
            <a:pPr marL="0" indent="0">
              <a:buNone/>
            </a:pPr>
            <a:r>
              <a:rPr lang="en-US" sz="1700">
                <a:cs typeface="Calibri"/>
              </a:rPr>
              <a:t>rebecca_au@nps.gov</a:t>
            </a:r>
            <a:endParaRPr lang="en-US" sz="1700">
              <a:ea typeface="Calibri"/>
              <a:cs typeface="Calibri"/>
            </a:endParaRPr>
          </a:p>
          <a:p>
            <a:pPr marL="0" indent="0">
              <a:buNone/>
            </a:pPr>
            <a:endParaRPr lang="en-US" sz="1700">
              <a:cs typeface="Calibri"/>
            </a:endParaRPr>
          </a:p>
          <a:p>
            <a:pPr marL="0" indent="0">
              <a:buNone/>
            </a:pPr>
            <a:endParaRPr lang="en-US" sz="1700" i="1" u="sng">
              <a:cs typeface="Calibri"/>
            </a:endParaRPr>
          </a:p>
          <a:p>
            <a:pPr marL="0" indent="0">
              <a:buNone/>
            </a:pPr>
            <a:r>
              <a:rPr lang="en-US" sz="1700" i="1" u="sng">
                <a:cs typeface="Calibri"/>
              </a:rPr>
              <a:t>Academic Internship Program</a:t>
            </a:r>
            <a:endParaRPr lang="en-US" sz="1700">
              <a:cs typeface="Calibri"/>
            </a:endParaRPr>
          </a:p>
          <a:p>
            <a:pPr marL="0" indent="0">
              <a:buNone/>
            </a:pPr>
            <a:r>
              <a:rPr lang="en-US" sz="1700" b="1">
                <a:cs typeface="Calibri"/>
              </a:rPr>
              <a:t>Website: </a:t>
            </a:r>
            <a:r>
              <a:rPr lang="en-US" sz="1700">
                <a:ea typeface="+mn-lt"/>
                <a:cs typeface="+mn-lt"/>
              </a:rPr>
              <a:t>parksconservancy.org/internships/academic-internship-program</a:t>
            </a:r>
            <a:endParaRPr lang="en-US" sz="1700" b="1">
              <a:ea typeface="+mn-lt"/>
              <a:cs typeface="+mn-lt"/>
            </a:endParaRPr>
          </a:p>
          <a:p>
            <a:pPr marL="0" indent="0">
              <a:buNone/>
            </a:pPr>
            <a:endParaRPr lang="en-US" sz="1700" i="1" u="sng">
              <a:cs typeface="Calibri" panose="020F0502020204030204"/>
            </a:endParaRPr>
          </a:p>
          <a:p>
            <a:pPr marL="0" indent="0">
              <a:buNone/>
            </a:pPr>
            <a:r>
              <a:rPr lang="en-US" sz="1700" i="1" u="sng">
                <a:cs typeface="Calibri" panose="020F0502020204030204"/>
              </a:rPr>
              <a:t>For Future Opportunities</a:t>
            </a:r>
            <a:endParaRPr lang="en-US" sz="1700">
              <a:cs typeface="Calibri"/>
            </a:endParaRPr>
          </a:p>
          <a:p>
            <a:pPr marL="0" indent="0">
              <a:buNone/>
            </a:pPr>
            <a:r>
              <a:rPr lang="en-US" sz="1700" b="1">
                <a:ea typeface="+mn-lt"/>
                <a:cs typeface="+mn-lt"/>
              </a:rPr>
              <a:t>Follow us on Facebook, Instagram, and Twitter: </a:t>
            </a:r>
            <a:r>
              <a:rPr lang="en-US" sz="1700">
                <a:ea typeface="+mn-lt"/>
                <a:cs typeface="+mn-lt"/>
              </a:rPr>
              <a:t>@parksconservancy ; @GoldenGateNPS</a:t>
            </a:r>
            <a:endParaRPr lang="en-US" sz="1700" b="1">
              <a:ea typeface="+mn-lt"/>
              <a:cs typeface="+mn-lt"/>
            </a:endParaRPr>
          </a:p>
          <a:p>
            <a:pPr marL="0" indent="0">
              <a:buNone/>
            </a:pPr>
            <a:endParaRPr lang="en-US" sz="1700" b="1">
              <a:cs typeface="Calibri"/>
            </a:endParaRPr>
          </a:p>
        </p:txBody>
      </p:sp>
    </p:spTree>
    <p:extLst>
      <p:ext uri="{BB962C8B-B14F-4D97-AF65-F5344CB8AC3E}">
        <p14:creationId xmlns:p14="http://schemas.microsoft.com/office/powerpoint/2010/main" val="21852658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D552-FBCD-4800-B69B-C564DF776B89}"/>
              </a:ext>
            </a:extLst>
          </p:cNvPr>
          <p:cNvSpPr>
            <a:spLocks noGrp="1"/>
          </p:cNvSpPr>
          <p:nvPr>
            <p:ph type="title"/>
          </p:nvPr>
        </p:nvSpPr>
        <p:spPr>
          <a:xfrm>
            <a:off x="4965430" y="629268"/>
            <a:ext cx="6586491" cy="1286160"/>
          </a:xfrm>
        </p:spPr>
        <p:txBody>
          <a:bodyPr anchor="b">
            <a:normAutofit/>
          </a:bodyPr>
          <a:lstStyle/>
          <a:p>
            <a:r>
              <a:rPr lang="en-US">
                <a:solidFill>
                  <a:schemeClr val="tx2">
                    <a:lumMod val="75000"/>
                  </a:schemeClr>
                </a:solidFill>
                <a:latin typeface="Britannic Bold"/>
                <a:cs typeface="Calibri Light"/>
              </a:rPr>
              <a:t>Program Details</a:t>
            </a:r>
          </a:p>
        </p:txBody>
      </p:sp>
      <p:sp>
        <p:nvSpPr>
          <p:cNvPr id="3" name="Content Placeholder 2">
            <a:extLst>
              <a:ext uri="{FF2B5EF4-FFF2-40B4-BE49-F238E27FC236}">
                <a16:creationId xmlns:a16="http://schemas.microsoft.com/office/drawing/2014/main" id="{C091FFA1-B9F5-4182-A706-166D50DBCD30}"/>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285750" indent="-285750">
              <a:buFont typeface="Wingdings" panose="020B0604020202020204" pitchFamily="34" charset="0"/>
              <a:buChar char="v"/>
            </a:pPr>
            <a:r>
              <a:rPr lang="en-US" sz="1400">
                <a:solidFill>
                  <a:schemeClr val="tx2">
                    <a:lumMod val="75000"/>
                  </a:schemeClr>
                </a:solidFill>
                <a:latin typeface="Calibri"/>
                <a:cs typeface="Calibri"/>
              </a:rPr>
              <a:t>Program open to students enrolled at City College of San Francisco, San Francisco State, and College of Marin in all majors</a:t>
            </a:r>
            <a:endParaRPr lang="en-US">
              <a:solidFill>
                <a:schemeClr val="tx2">
                  <a:lumMod val="75000"/>
                </a:schemeClr>
              </a:solidFill>
              <a:cs typeface="Calibri"/>
            </a:endParaRPr>
          </a:p>
          <a:p>
            <a:pPr marL="971550" lvl="1" indent="-285750">
              <a:buFont typeface="Wingdings" panose="020B0604020202020204" pitchFamily="34" charset="0"/>
              <a:buChar char="v"/>
            </a:pPr>
            <a:r>
              <a:rPr lang="en-US" sz="1400">
                <a:solidFill>
                  <a:schemeClr val="tx2">
                    <a:lumMod val="75000"/>
                  </a:schemeClr>
                </a:solidFill>
                <a:ea typeface="+mn-lt"/>
                <a:cs typeface="+mn-lt"/>
              </a:rPr>
              <a:t>Please note* You must plan to enroll for spring, summer, or fall 2024</a:t>
            </a:r>
            <a:endParaRPr lang="en-US" sz="1400">
              <a:solidFill>
                <a:schemeClr val="tx2">
                  <a:lumMod val="75000"/>
                </a:schemeClr>
              </a:solidFill>
              <a:cs typeface="Calibri"/>
            </a:endParaRPr>
          </a:p>
          <a:p>
            <a:pPr marL="285750" indent="-285750">
              <a:buFont typeface="Wingdings" panose="020B0604020202020204" pitchFamily="34" charset="0"/>
              <a:buChar char="v"/>
            </a:pPr>
            <a:r>
              <a:rPr lang="en-US" sz="1400">
                <a:solidFill>
                  <a:schemeClr val="tx2">
                    <a:lumMod val="75000"/>
                  </a:schemeClr>
                </a:solidFill>
                <a:latin typeface="Calibri"/>
                <a:cs typeface="Calibri"/>
              </a:rPr>
              <a:t>May 29 – August 2, 2024; 10 weeks total</a:t>
            </a:r>
            <a:endParaRPr lang="en-US" sz="1400">
              <a:solidFill>
                <a:schemeClr val="tx2">
                  <a:lumMod val="75000"/>
                </a:schemeClr>
              </a:solidFill>
              <a:latin typeface="Calibri"/>
              <a:ea typeface="Calibri"/>
              <a:cs typeface="Calibri"/>
            </a:endParaRPr>
          </a:p>
          <a:p>
            <a:pPr marL="971550" lvl="1" indent="-285750">
              <a:buFont typeface="Wingdings" panose="020B0604020202020204" pitchFamily="34" charset="0"/>
              <a:buChar char="v"/>
            </a:pPr>
            <a:r>
              <a:rPr lang="en-US" sz="1400">
                <a:solidFill>
                  <a:schemeClr val="tx2">
                    <a:lumMod val="75000"/>
                  </a:schemeClr>
                </a:solidFill>
                <a:latin typeface="Calibri"/>
                <a:cs typeface="Calibri"/>
              </a:rPr>
              <a:t>3</a:t>
            </a:r>
            <a:r>
              <a:rPr lang="en-US" sz="1400">
                <a:solidFill>
                  <a:schemeClr val="tx2">
                    <a:lumMod val="75000"/>
                  </a:schemeClr>
                </a:solidFill>
                <a:ea typeface="+mn-lt"/>
                <a:cs typeface="+mn-lt"/>
              </a:rPr>
              <a:t> required orientation &amp; onboarding days: May 29th, May 30th, May 31st</a:t>
            </a:r>
          </a:p>
          <a:p>
            <a:pPr marL="285750" indent="-285750">
              <a:buFont typeface="Wingdings" panose="020B0604020202020204" pitchFamily="34" charset="0"/>
              <a:buChar char="v"/>
            </a:pPr>
            <a:r>
              <a:rPr lang="en-US" sz="1400">
                <a:solidFill>
                  <a:schemeClr val="tx2">
                    <a:lumMod val="75000"/>
                  </a:schemeClr>
                </a:solidFill>
                <a:ea typeface="+mn-lt"/>
                <a:cs typeface="+mn-lt"/>
              </a:rPr>
              <a:t>Part-time and Full-time positions available</a:t>
            </a:r>
          </a:p>
          <a:p>
            <a:pPr marL="285750" indent="-285750">
              <a:buFont typeface="Wingdings" panose="020B0604020202020204" pitchFamily="34" charset="0"/>
              <a:buChar char="v"/>
            </a:pPr>
            <a:r>
              <a:rPr lang="en-US" sz="1400">
                <a:solidFill>
                  <a:schemeClr val="tx2">
                    <a:lumMod val="75000"/>
                  </a:schemeClr>
                </a:solidFill>
                <a:ea typeface="+mn-lt"/>
                <a:cs typeface="+mn-lt"/>
              </a:rPr>
              <a:t>Positions may be in-person or hybrid</a:t>
            </a:r>
          </a:p>
          <a:p>
            <a:pPr marL="971550" lvl="1" indent="-285750">
              <a:buFont typeface="Wingdings" panose="020B0604020202020204" pitchFamily="34" charset="0"/>
              <a:buChar char="v"/>
            </a:pPr>
            <a:r>
              <a:rPr lang="en-US" sz="1400">
                <a:solidFill>
                  <a:schemeClr val="tx2">
                    <a:lumMod val="75000"/>
                  </a:schemeClr>
                </a:solidFill>
                <a:ea typeface="+mn-lt"/>
                <a:cs typeface="+mn-lt"/>
              </a:rPr>
              <a:t>Located in Marin, San Francisco, and San Mateo counties</a:t>
            </a:r>
            <a:endParaRPr lang="en-US" sz="1400">
              <a:solidFill>
                <a:schemeClr val="tx2">
                  <a:lumMod val="75000"/>
                </a:schemeClr>
              </a:solidFill>
              <a:cs typeface="Calibri" panose="020F0502020204030204"/>
            </a:endParaRPr>
          </a:p>
          <a:p>
            <a:pPr marL="285750" indent="-285750">
              <a:buFont typeface="Wingdings" panose="020B0604020202020204" pitchFamily="34" charset="0"/>
              <a:buChar char="v"/>
            </a:pPr>
            <a:r>
              <a:rPr lang="en-US" sz="1400">
                <a:solidFill>
                  <a:schemeClr val="tx2">
                    <a:lumMod val="75000"/>
                  </a:schemeClr>
                </a:solidFill>
                <a:latin typeface="Calibri"/>
                <a:cs typeface="Calibri"/>
              </a:rPr>
              <a:t>$250/$500 weekly stipend</a:t>
            </a:r>
            <a:endParaRPr lang="en-US" sz="1400">
              <a:solidFill>
                <a:schemeClr val="tx2">
                  <a:lumMod val="75000"/>
                </a:schemeClr>
              </a:solidFill>
              <a:latin typeface="Calibri"/>
              <a:ea typeface="Calibri"/>
              <a:cs typeface="Calibri"/>
            </a:endParaRPr>
          </a:p>
          <a:p>
            <a:pPr marL="285750" indent="-285750">
              <a:buFont typeface="Wingdings" panose="020B0604020202020204" pitchFamily="34" charset="0"/>
              <a:buChar char="v"/>
            </a:pPr>
            <a:r>
              <a:rPr lang="en-US" sz="1400">
                <a:solidFill>
                  <a:schemeClr val="tx2">
                    <a:lumMod val="75000"/>
                  </a:schemeClr>
                </a:solidFill>
                <a:latin typeface="Calibri"/>
                <a:cs typeface="Calibri"/>
              </a:rPr>
              <a:t>Academic credit/units available</a:t>
            </a:r>
            <a:endParaRPr lang="en-US" sz="1400">
              <a:solidFill>
                <a:schemeClr val="tx2">
                  <a:lumMod val="75000"/>
                </a:schemeClr>
              </a:solidFill>
              <a:latin typeface="Calibri"/>
              <a:ea typeface="Calibri"/>
              <a:cs typeface="Calibri"/>
            </a:endParaRPr>
          </a:p>
          <a:p>
            <a:pPr marL="285750" indent="-285750">
              <a:buFont typeface="Wingdings" panose="020B0604020202020204" pitchFamily="34" charset="0"/>
              <a:buChar char="v"/>
            </a:pPr>
            <a:r>
              <a:rPr lang="en-US" sz="1400">
                <a:solidFill>
                  <a:schemeClr val="tx2">
                    <a:lumMod val="75000"/>
                  </a:schemeClr>
                </a:solidFill>
                <a:latin typeface="Calibri"/>
                <a:ea typeface="+mn-lt"/>
                <a:cs typeface="+mn-lt"/>
              </a:rPr>
              <a:t>Friday Workshop Series and additional enrichment opportunities outside of your specific internship are encouraged</a:t>
            </a:r>
            <a:endParaRPr lang="en-US" sz="1400">
              <a:solidFill>
                <a:schemeClr val="tx2">
                  <a:lumMod val="75000"/>
                </a:schemeClr>
              </a:solidFill>
              <a:highlight>
                <a:srgbClr val="FFFF00"/>
              </a:highlight>
              <a:latin typeface="Calibri"/>
              <a:ea typeface="+mn-lt"/>
              <a:cs typeface="+mn-lt"/>
            </a:endParaRPr>
          </a:p>
          <a:p>
            <a:pPr marL="457200" indent="-457200"/>
            <a:endParaRPr lang="en-US" sz="1400">
              <a:latin typeface="Calibri"/>
              <a:ea typeface="+mn-lt"/>
              <a:cs typeface="+mn-lt"/>
            </a:endParaRPr>
          </a:p>
        </p:txBody>
      </p:sp>
      <p:pic>
        <p:nvPicPr>
          <p:cNvPr id="5" name="Picture 5">
            <a:extLst>
              <a:ext uri="{FF2B5EF4-FFF2-40B4-BE49-F238E27FC236}">
                <a16:creationId xmlns:a16="http://schemas.microsoft.com/office/drawing/2014/main" id="{697BBC20-0324-4D4C-8B96-CB91E6DF7E55}"/>
              </a:ext>
            </a:extLst>
          </p:cNvPr>
          <p:cNvPicPr>
            <a:picLocks noChangeAspect="1"/>
          </p:cNvPicPr>
          <p:nvPr/>
        </p:nvPicPr>
        <p:blipFill rotWithShape="1">
          <a:blip r:embed="rId3"/>
          <a:srcRect l="30095" r="24786" b="-1"/>
          <a:stretch/>
        </p:blipFill>
        <p:spPr>
          <a:xfrm>
            <a:off x="20" y="10"/>
            <a:ext cx="4635571" cy="6857990"/>
          </a:xfrm>
          <a:prstGeom prst="rect">
            <a:avLst/>
          </a:prstGeom>
          <a:effectLst/>
        </p:spPr>
      </p:pic>
      <p:cxnSp>
        <p:nvCxnSpPr>
          <p:cNvPr id="19"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169AE"/>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3CA031-1B77-4AEB-884C-CD47710A961A}"/>
              </a:ext>
            </a:extLst>
          </p:cNvPr>
          <p:cNvSpPr txBox="1"/>
          <p:nvPr/>
        </p:nvSpPr>
        <p:spPr>
          <a:xfrm>
            <a:off x="340" y="1885"/>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050" i="1">
                <a:solidFill>
                  <a:schemeClr val="bg1"/>
                </a:solidFill>
              </a:rPr>
              <a:t>Photo Credit: Paul Myers</a:t>
            </a:r>
            <a:r>
              <a:rPr lang="en-US" sz="1050" i="1">
                <a:solidFill>
                  <a:schemeClr val="bg1"/>
                </a:solidFill>
                <a:cs typeface="Calibri"/>
              </a:rPr>
              <a:t>​</a:t>
            </a:r>
          </a:p>
        </p:txBody>
      </p:sp>
    </p:spTree>
    <p:extLst>
      <p:ext uri="{BB962C8B-B14F-4D97-AF65-F5344CB8AC3E}">
        <p14:creationId xmlns:p14="http://schemas.microsoft.com/office/powerpoint/2010/main" val="6912787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95B6-0702-497C-86A4-A27AAC701E24}"/>
              </a:ext>
            </a:extLst>
          </p:cNvPr>
          <p:cNvSpPr>
            <a:spLocks noGrp="1"/>
          </p:cNvSpPr>
          <p:nvPr>
            <p:ph type="title"/>
          </p:nvPr>
        </p:nvSpPr>
        <p:spPr>
          <a:xfrm>
            <a:off x="4965430" y="629268"/>
            <a:ext cx="6586491" cy="1286160"/>
          </a:xfrm>
        </p:spPr>
        <p:txBody>
          <a:bodyPr anchor="b">
            <a:normAutofit/>
          </a:bodyPr>
          <a:lstStyle/>
          <a:p>
            <a:r>
              <a:rPr lang="en-US">
                <a:solidFill>
                  <a:schemeClr val="tx2">
                    <a:lumMod val="75000"/>
                  </a:schemeClr>
                </a:solidFill>
                <a:latin typeface="Britannic Bold"/>
                <a:cs typeface="Calibri Light"/>
              </a:rPr>
              <a:t>Program Goals</a:t>
            </a:r>
          </a:p>
        </p:txBody>
      </p:sp>
      <p:sp>
        <p:nvSpPr>
          <p:cNvPr id="3" name="Content Placeholder 2">
            <a:extLst>
              <a:ext uri="{FF2B5EF4-FFF2-40B4-BE49-F238E27FC236}">
                <a16:creationId xmlns:a16="http://schemas.microsoft.com/office/drawing/2014/main" id="{211C91A1-9942-4641-9BB1-C16EA03E5E08}"/>
              </a:ext>
            </a:extLst>
          </p:cNvPr>
          <p:cNvSpPr>
            <a:spLocks noGrp="1"/>
          </p:cNvSpPr>
          <p:nvPr>
            <p:ph idx="1"/>
          </p:nvPr>
        </p:nvSpPr>
        <p:spPr>
          <a:xfrm>
            <a:off x="4965431" y="2438400"/>
            <a:ext cx="6586489" cy="3785419"/>
          </a:xfrm>
        </p:spPr>
        <p:txBody>
          <a:bodyPr vert="horz" lIns="91440" tIns="45720" rIns="91440" bIns="45720" rtlCol="0" anchor="t">
            <a:noAutofit/>
          </a:bodyPr>
          <a:lstStyle/>
          <a:p>
            <a:pPr marL="285750" indent="-285750">
              <a:buFont typeface="Wingdings" panose="020B0604020202020204" pitchFamily="34" charset="0"/>
              <a:buChar char="v"/>
            </a:pPr>
            <a:r>
              <a:rPr lang="en-US" sz="1600" b="1">
                <a:solidFill>
                  <a:schemeClr val="tx2">
                    <a:lumMod val="75000"/>
                  </a:schemeClr>
                </a:solidFill>
                <a:ea typeface="+mn-lt"/>
                <a:cs typeface="+mn-lt"/>
              </a:rPr>
              <a:t>Create immersive opportunities</a:t>
            </a:r>
            <a:r>
              <a:rPr lang="en-US" sz="1600">
                <a:solidFill>
                  <a:schemeClr val="tx2">
                    <a:lumMod val="75000"/>
                  </a:schemeClr>
                </a:solidFill>
                <a:ea typeface="+mn-lt"/>
                <a:cs typeface="+mn-lt"/>
              </a:rPr>
              <a:t> for young people to gain work and leadership skills through practical experience, interactive learning, essential skill building, and specialized training</a:t>
            </a:r>
            <a:endParaRPr lang="en-US">
              <a:solidFill>
                <a:schemeClr val="tx2">
                  <a:lumMod val="75000"/>
                </a:schemeClr>
              </a:solidFill>
              <a:cs typeface="Calibri" panose="020F0502020204030204"/>
            </a:endParaRPr>
          </a:p>
          <a:p>
            <a:pPr marL="285750" indent="-285750">
              <a:buFont typeface="Wingdings" panose="020B0604020202020204" pitchFamily="34" charset="0"/>
              <a:buChar char="v"/>
            </a:pPr>
            <a:r>
              <a:rPr lang="en-US" sz="1600" b="1">
                <a:solidFill>
                  <a:schemeClr val="tx2">
                    <a:lumMod val="75000"/>
                  </a:schemeClr>
                </a:solidFill>
                <a:ea typeface="+mn-lt"/>
                <a:cs typeface="+mn-lt"/>
              </a:rPr>
              <a:t>Greater engagement of local youth who have been historically underserved in our national parks and public lands</a:t>
            </a:r>
            <a:r>
              <a:rPr lang="en-US" sz="1600">
                <a:solidFill>
                  <a:schemeClr val="tx2">
                    <a:lumMod val="75000"/>
                  </a:schemeClr>
                </a:solidFill>
                <a:ea typeface="+mn-lt"/>
                <a:cs typeface="+mn-lt"/>
              </a:rPr>
              <a:t>, particularly local youth of color, as well as from lower socio-economic means</a:t>
            </a:r>
          </a:p>
          <a:p>
            <a:pPr marL="285750" indent="-285750">
              <a:buFont typeface="Wingdings" panose="020B0604020202020204" pitchFamily="34" charset="0"/>
              <a:buChar char="v"/>
            </a:pPr>
            <a:r>
              <a:rPr lang="en-US" sz="1600">
                <a:solidFill>
                  <a:schemeClr val="tx2">
                    <a:lumMod val="75000"/>
                  </a:schemeClr>
                </a:solidFill>
                <a:ea typeface="+mn-lt"/>
                <a:cs typeface="+mn-lt"/>
              </a:rPr>
              <a:t>Encourage and provide a </a:t>
            </a:r>
            <a:r>
              <a:rPr lang="en-US" sz="1600" b="1">
                <a:solidFill>
                  <a:schemeClr val="tx2">
                    <a:lumMod val="75000"/>
                  </a:schemeClr>
                </a:solidFill>
                <a:ea typeface="+mn-lt"/>
                <a:cs typeface="+mn-lt"/>
              </a:rPr>
              <a:t>ladder of learning and career pathways</a:t>
            </a:r>
            <a:r>
              <a:rPr lang="en-US" sz="1600">
                <a:solidFill>
                  <a:schemeClr val="tx2">
                    <a:lumMod val="75000"/>
                  </a:schemeClr>
                </a:solidFill>
                <a:ea typeface="+mn-lt"/>
                <a:cs typeface="+mn-lt"/>
              </a:rPr>
              <a:t> through community building, alumni engagement, and professional networking </a:t>
            </a:r>
          </a:p>
          <a:p>
            <a:pPr marL="285750" indent="-285750">
              <a:buFont typeface="Wingdings" panose="020B0604020202020204" pitchFamily="34" charset="0"/>
              <a:buChar char="v"/>
            </a:pPr>
            <a:r>
              <a:rPr lang="en-US" sz="1600">
                <a:solidFill>
                  <a:schemeClr val="tx2">
                    <a:lumMod val="75000"/>
                  </a:schemeClr>
                </a:solidFill>
                <a:ea typeface="+mn-lt"/>
                <a:cs typeface="+mn-lt"/>
              </a:rPr>
              <a:t>Cultivate our future workforce and </a:t>
            </a:r>
            <a:r>
              <a:rPr lang="en-US" sz="1600" b="1">
                <a:solidFill>
                  <a:schemeClr val="tx2">
                    <a:lumMod val="75000"/>
                  </a:schemeClr>
                </a:solidFill>
                <a:ea typeface="+mn-lt"/>
                <a:cs typeface="+mn-lt"/>
              </a:rPr>
              <a:t>next generation of leaders</a:t>
            </a:r>
          </a:p>
          <a:p>
            <a:pPr marL="285750" indent="-285750">
              <a:buFont typeface="Wingdings" panose="020B0604020202020204" pitchFamily="34" charset="0"/>
              <a:buChar char="v"/>
            </a:pPr>
            <a:r>
              <a:rPr lang="en-US" sz="1600">
                <a:solidFill>
                  <a:schemeClr val="tx2">
                    <a:lumMod val="75000"/>
                  </a:schemeClr>
                </a:solidFill>
                <a:ea typeface="+mn-lt"/>
                <a:cs typeface="+mn-lt"/>
              </a:rPr>
              <a:t>Offer transformative experiences that build </a:t>
            </a:r>
            <a:r>
              <a:rPr lang="en-US" sz="1600" b="1">
                <a:solidFill>
                  <a:schemeClr val="tx2">
                    <a:lumMod val="75000"/>
                  </a:schemeClr>
                </a:solidFill>
                <a:ea typeface="+mn-lt"/>
                <a:cs typeface="+mn-lt"/>
              </a:rPr>
              <a:t>deep connections</a:t>
            </a:r>
            <a:r>
              <a:rPr lang="en-US" sz="1600">
                <a:solidFill>
                  <a:schemeClr val="tx2">
                    <a:lumMod val="75000"/>
                  </a:schemeClr>
                </a:solidFill>
                <a:ea typeface="+mn-lt"/>
                <a:cs typeface="+mn-lt"/>
              </a:rPr>
              <a:t> </a:t>
            </a:r>
            <a:r>
              <a:rPr lang="en-US" sz="1600" b="1">
                <a:solidFill>
                  <a:schemeClr val="tx2">
                    <a:lumMod val="75000"/>
                  </a:schemeClr>
                </a:solidFill>
                <a:ea typeface="+mn-lt"/>
                <a:cs typeface="+mn-lt"/>
              </a:rPr>
              <a:t>to our public lands</a:t>
            </a:r>
          </a:p>
          <a:p>
            <a:pPr marL="285750" indent="-285750">
              <a:buFont typeface="Wingdings" panose="020B0604020202020204" pitchFamily="34" charset="0"/>
              <a:buChar char="v"/>
            </a:pPr>
            <a:r>
              <a:rPr lang="en-US" sz="1600" b="1">
                <a:solidFill>
                  <a:schemeClr val="tx2">
                    <a:lumMod val="75000"/>
                  </a:schemeClr>
                </a:solidFill>
                <a:ea typeface="+mn-lt"/>
                <a:cs typeface="+mn-lt"/>
              </a:rPr>
              <a:t>Provide support</a:t>
            </a:r>
            <a:r>
              <a:rPr lang="en-US" sz="1600">
                <a:solidFill>
                  <a:schemeClr val="tx2">
                    <a:lumMod val="75000"/>
                  </a:schemeClr>
                </a:solidFill>
                <a:ea typeface="+mn-lt"/>
                <a:cs typeface="+mn-lt"/>
              </a:rPr>
              <a:t> to meet fundamental needs of park management and operations</a:t>
            </a:r>
          </a:p>
          <a:p>
            <a:pPr marL="285750" indent="-285750">
              <a:spcBef>
                <a:spcPts val="0"/>
              </a:spcBef>
              <a:spcAft>
                <a:spcPts val="600"/>
              </a:spcAft>
            </a:pPr>
            <a:endParaRPr lang="en-US" sz="1800">
              <a:cs typeface="Calibri"/>
            </a:endParaRPr>
          </a:p>
        </p:txBody>
      </p:sp>
      <p:pic>
        <p:nvPicPr>
          <p:cNvPr id="7" name="Picture 7" descr="A butterfly on a flower&#10;&#10;Description automatically generated">
            <a:extLst>
              <a:ext uri="{FF2B5EF4-FFF2-40B4-BE49-F238E27FC236}">
                <a16:creationId xmlns:a16="http://schemas.microsoft.com/office/drawing/2014/main" id="{EB882A27-7305-4035-8389-3733535985FC}"/>
              </a:ext>
            </a:extLst>
          </p:cNvPr>
          <p:cNvPicPr>
            <a:picLocks noChangeAspect="1"/>
          </p:cNvPicPr>
          <p:nvPr/>
        </p:nvPicPr>
        <p:blipFill rotWithShape="1">
          <a:blip r:embed="rId3"/>
          <a:srcRect l="30680" r="24034" b="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CD06C"/>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91AC062-8C04-4F4F-9319-34E8AB93879A}"/>
              </a:ext>
            </a:extLst>
          </p:cNvPr>
          <p:cNvSpPr txBox="1"/>
          <p:nvPr/>
        </p:nvSpPr>
        <p:spPr>
          <a:xfrm>
            <a:off x="2430374" y="6559921"/>
            <a:ext cx="27120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1"/>
                </a:solidFill>
              </a:rPr>
              <a:t>Photo Credit: Jessica Weinberg</a:t>
            </a:r>
            <a:endParaRPr lang="en-US" sz="1200" i="1">
              <a:solidFill>
                <a:schemeClr val="bg1"/>
              </a:solidFill>
              <a:cs typeface="Calibri"/>
            </a:endParaRPr>
          </a:p>
          <a:p>
            <a:endParaRPr lang="en-US" sz="1200">
              <a:cs typeface="Calibri"/>
            </a:endParaRPr>
          </a:p>
        </p:txBody>
      </p:sp>
    </p:spTree>
    <p:extLst>
      <p:ext uri="{BB962C8B-B14F-4D97-AF65-F5344CB8AC3E}">
        <p14:creationId xmlns:p14="http://schemas.microsoft.com/office/powerpoint/2010/main" val="38871586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tanding on a wooden platform&#10;&#10;Description automatically generated">
            <a:extLst>
              <a:ext uri="{FF2B5EF4-FFF2-40B4-BE49-F238E27FC236}">
                <a16:creationId xmlns:a16="http://schemas.microsoft.com/office/drawing/2014/main" id="{10D63A9A-52CD-85C0-B9F8-D6CE3C2EC352}"/>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44" name="Rectangle 4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4A55C-7FBC-408A-BF0F-82C4F92E507B}"/>
              </a:ext>
            </a:extLst>
          </p:cNvPr>
          <p:cNvSpPr>
            <a:spLocks noGrp="1"/>
          </p:cNvSpPr>
          <p:nvPr>
            <p:ph type="title"/>
          </p:nvPr>
        </p:nvSpPr>
        <p:spPr>
          <a:xfrm>
            <a:off x="299085" y="586209"/>
            <a:ext cx="3973385" cy="3692028"/>
          </a:xfrm>
          <a:noFill/>
        </p:spPr>
        <p:txBody>
          <a:bodyPr vert="horz" lIns="91440" tIns="45720" rIns="91440" bIns="45720" rtlCol="0" anchor="b">
            <a:normAutofit/>
          </a:bodyPr>
          <a:lstStyle/>
          <a:p>
            <a:r>
              <a:rPr lang="en-US" sz="5000"/>
              <a:t>Mentor Presentations</a:t>
            </a:r>
          </a:p>
        </p:txBody>
      </p:sp>
    </p:spTree>
    <p:extLst>
      <p:ext uri="{BB962C8B-B14F-4D97-AF65-F5344CB8AC3E}">
        <p14:creationId xmlns:p14="http://schemas.microsoft.com/office/powerpoint/2010/main" val="662468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3" y="1999615"/>
            <a:ext cx="9144000" cy="2764028"/>
          </a:xfrm>
        </p:spPr>
        <p:txBody>
          <a:bodyPr anchor="ctr">
            <a:normAutofit/>
          </a:bodyPr>
          <a:lstStyle/>
          <a:p>
            <a:r>
              <a:rPr lang="en-US" sz="6100">
                <a:solidFill>
                  <a:schemeClr val="tx2">
                    <a:lumMod val="75000"/>
                  </a:schemeClr>
                </a:solidFill>
                <a:cs typeface="Calibri Light"/>
              </a:rPr>
              <a:t>Business Administration &amp; Operations</a:t>
            </a:r>
            <a:endParaRPr lang="en-US" sz="6100">
              <a:solidFill>
                <a:schemeClr val="tx2">
                  <a:lumMod val="75000"/>
                </a:schemeClr>
              </a:solidFill>
              <a:ea typeface="Calibri Light"/>
              <a:cs typeface="Calibri Light"/>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CD2BC-7892-D697-8A4A-D3578FB86B4A}"/>
              </a:ext>
            </a:extLst>
          </p:cNvPr>
          <p:cNvSpPr>
            <a:spLocks noGrp="1"/>
          </p:cNvSpPr>
          <p:nvPr>
            <p:ph type="title"/>
          </p:nvPr>
        </p:nvSpPr>
        <p:spPr>
          <a:xfrm>
            <a:off x="365576" y="978371"/>
            <a:ext cx="4485861" cy="1088136"/>
          </a:xfrm>
        </p:spPr>
        <p:txBody>
          <a:bodyPr vert="horz" lIns="91440" tIns="45720" rIns="91440" bIns="45720" rtlCol="0" anchor="b">
            <a:normAutofit fontScale="90000"/>
          </a:bodyPr>
          <a:lstStyle/>
          <a:p>
            <a:r>
              <a:rPr lang="en-US" sz="3400"/>
              <a:t>Business Administration Internship</a:t>
            </a:r>
            <a:br>
              <a:rPr lang="en-US" sz="3400">
                <a:cs typeface="Calibri Light"/>
              </a:rPr>
            </a:br>
            <a:r>
              <a:rPr lang="en-US" sz="1800">
                <a:ea typeface="+mj-lt"/>
                <a:cs typeface="+mj-lt"/>
              </a:rPr>
              <a:t>Doorey Chung | Revenue and Fee Business Specialist Jason</a:t>
            </a:r>
            <a:r>
              <a:rPr lang="en-US" sz="1800"/>
              <a:t> Trollope | </a:t>
            </a:r>
            <a:r>
              <a:rPr lang="en-US" sz="1800">
                <a:ea typeface="+mj-lt"/>
                <a:cs typeface="+mj-lt"/>
              </a:rPr>
              <a:t>Realty Specialist</a:t>
            </a:r>
            <a:r>
              <a:rPr lang="en-US" sz="1800"/>
              <a:t> </a:t>
            </a:r>
            <a:r>
              <a:rPr lang="en-US" sz="3400"/>
              <a:t> </a:t>
            </a:r>
          </a:p>
        </p:txBody>
      </p:sp>
      <p:sp>
        <p:nvSpPr>
          <p:cNvPr id="109" name="Rectangle 10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5107B9E8-D5C2-28C2-78B7-D0A116440F33}"/>
              </a:ext>
            </a:extLst>
          </p:cNvPr>
          <p:cNvSpPr txBox="1"/>
          <p:nvPr/>
        </p:nvSpPr>
        <p:spPr>
          <a:xfrm>
            <a:off x="411479" y="2688336"/>
            <a:ext cx="4440233" cy="358444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a:t>Want to learn about business and policy administration? Thinking about pursuing a graduate degree in business (MBA) or policy (MPA/MPP) administration?</a:t>
            </a:r>
          </a:p>
          <a:p>
            <a:pPr>
              <a:lnSpc>
                <a:spcPct val="90000"/>
              </a:lnSpc>
              <a:spcAft>
                <a:spcPts val="600"/>
              </a:spcAft>
            </a:pPr>
            <a:endParaRPr lang="en-US">
              <a:cs typeface="Calibri"/>
            </a:endParaRPr>
          </a:p>
          <a:p>
            <a:pPr>
              <a:lnSpc>
                <a:spcPct val="90000"/>
              </a:lnSpc>
              <a:spcAft>
                <a:spcPts val="600"/>
              </a:spcAft>
            </a:pPr>
            <a:r>
              <a:rPr lang="en-US">
                <a:cs typeface="Calibri"/>
              </a:rPr>
              <a:t>Apply for the Business Administration internship!</a:t>
            </a:r>
          </a:p>
          <a:p>
            <a:pPr marL="285750" indent="-228600">
              <a:lnSpc>
                <a:spcPct val="90000"/>
              </a:lnSpc>
              <a:spcAft>
                <a:spcPts val="600"/>
              </a:spcAft>
              <a:buFont typeface="Arial,Sans-Serif"/>
              <a:buChar char="•"/>
            </a:pPr>
            <a:r>
              <a:rPr lang="en-US">
                <a:cs typeface="Calibri"/>
              </a:rPr>
              <a:t>In-Person or Hybrid Internship </a:t>
            </a:r>
          </a:p>
          <a:p>
            <a:pPr marL="285750" indent="-228600">
              <a:lnSpc>
                <a:spcPct val="90000"/>
              </a:lnSpc>
              <a:spcAft>
                <a:spcPts val="600"/>
              </a:spcAft>
              <a:buFont typeface="Arial,Sans-Serif"/>
              <a:buChar char="•"/>
            </a:pPr>
            <a:r>
              <a:rPr lang="en-US">
                <a:cs typeface="Calibri"/>
              </a:rPr>
              <a:t>Flexible for Part or Full-time</a:t>
            </a:r>
          </a:p>
          <a:p>
            <a:pPr marL="285750" indent="-228600">
              <a:lnSpc>
                <a:spcPct val="90000"/>
              </a:lnSpc>
              <a:spcAft>
                <a:spcPts val="600"/>
              </a:spcAft>
              <a:buFont typeface="Arial,Sans-Serif"/>
              <a:buChar char="•"/>
            </a:pPr>
            <a:r>
              <a:rPr lang="en-US">
                <a:cs typeface="Calibri"/>
              </a:rPr>
              <a:t>San Francisco, CA (Fort Mason)</a:t>
            </a:r>
          </a:p>
          <a:p>
            <a:pPr>
              <a:lnSpc>
                <a:spcPct val="90000"/>
              </a:lnSpc>
              <a:spcAft>
                <a:spcPts val="600"/>
              </a:spcAft>
            </a:pPr>
            <a:endParaRPr lang="en-US">
              <a:cs typeface="Calibri"/>
            </a:endParaRPr>
          </a:p>
        </p:txBody>
      </p:sp>
      <p:pic>
        <p:nvPicPr>
          <p:cNvPr id="4" name="Picture 4" descr="A picture containing sky, outdoor&#10;&#10;Description automatically generated">
            <a:extLst>
              <a:ext uri="{FF2B5EF4-FFF2-40B4-BE49-F238E27FC236}">
                <a16:creationId xmlns:a16="http://schemas.microsoft.com/office/drawing/2014/main" id="{82535757-4D9B-0823-8E20-58F3B114074A}"/>
              </a:ext>
            </a:extLst>
          </p:cNvPr>
          <p:cNvPicPr>
            <a:picLocks noGrp="1" noChangeAspect="1"/>
          </p:cNvPicPr>
          <p:nvPr>
            <p:ph idx="1"/>
          </p:nvPr>
        </p:nvPicPr>
        <p:blipFill rotWithShape="1">
          <a:blip r:embed="rId3"/>
          <a:srcRect l="19298" r="1369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5" name="TextBox 14">
            <a:extLst>
              <a:ext uri="{FF2B5EF4-FFF2-40B4-BE49-F238E27FC236}">
                <a16:creationId xmlns:a16="http://schemas.microsoft.com/office/drawing/2014/main" id="{81D8A1BF-5024-7396-5590-5C9A80298CD2}"/>
              </a:ext>
            </a:extLst>
          </p:cNvPr>
          <p:cNvSpPr txBox="1"/>
          <p:nvPr/>
        </p:nvSpPr>
        <p:spPr>
          <a:xfrm>
            <a:off x="7191375" y="108697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5812501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FC8B3-80E5-4FE6-0692-3FE77620E310}"/>
              </a:ext>
            </a:extLst>
          </p:cNvPr>
          <p:cNvSpPr>
            <a:spLocks noGrp="1"/>
          </p:cNvSpPr>
          <p:nvPr>
            <p:ph type="title"/>
          </p:nvPr>
        </p:nvSpPr>
        <p:spPr>
          <a:xfrm>
            <a:off x="4097784" y="625356"/>
            <a:ext cx="4333696" cy="1361347"/>
          </a:xfrm>
        </p:spPr>
        <p:txBody>
          <a:bodyPr vert="horz" lIns="91440" tIns="45720" rIns="91440" bIns="45720" rtlCol="0" anchor="b">
            <a:normAutofit/>
          </a:bodyPr>
          <a:lstStyle/>
          <a:p>
            <a:pPr algn="ctr"/>
            <a:r>
              <a:rPr lang="en-US" sz="2200" b="1">
                <a:solidFill>
                  <a:schemeClr val="bg1">
                    <a:alpha val="60000"/>
                  </a:schemeClr>
                </a:solidFill>
              </a:rPr>
              <a:t>Facilities &amp; Vehicles Administration Academic Internship</a:t>
            </a:r>
            <a:br>
              <a:rPr lang="en-US" sz="2200">
                <a:solidFill>
                  <a:schemeClr val="bg1">
                    <a:alpha val="60000"/>
                  </a:schemeClr>
                </a:solidFill>
              </a:rPr>
            </a:br>
            <a:r>
              <a:rPr lang="en-US" sz="2200">
                <a:solidFill>
                  <a:schemeClr val="bg1">
                    <a:alpha val="60000"/>
                  </a:schemeClr>
                </a:solidFill>
              </a:rPr>
              <a:t>Katharina McAllister | Operations Manager Facilities and Fleet</a:t>
            </a:r>
          </a:p>
        </p:txBody>
      </p:sp>
      <p:pic>
        <p:nvPicPr>
          <p:cNvPr id="5" name="Picture Placeholder 10" descr="A body of water with land in the back&#10;&#10;Description automatically generated with low confidence">
            <a:extLst>
              <a:ext uri="{FF2B5EF4-FFF2-40B4-BE49-F238E27FC236}">
                <a16:creationId xmlns:a16="http://schemas.microsoft.com/office/drawing/2014/main" id="{6B81333B-051E-A714-4DD7-6ED00F4A6A4E}"/>
              </a:ext>
            </a:extLst>
          </p:cNvPr>
          <p:cNvPicPr>
            <a:picLocks noChangeAspect="1"/>
          </p:cNvPicPr>
          <p:nvPr/>
        </p:nvPicPr>
        <p:blipFill rotWithShape="1">
          <a:blip r:embed="rId2"/>
          <a:srcRect l="21689" r="11526"/>
          <a:stretch/>
        </p:blipFill>
        <p:spPr>
          <a:xfrm>
            <a:off x="680483" y="685795"/>
            <a:ext cx="2931299" cy="5486400"/>
          </a:xfrm>
          <a:prstGeom prst="rect">
            <a:avLst/>
          </a:prstGeom>
        </p:spPr>
      </p:pic>
      <p:sp>
        <p:nvSpPr>
          <p:cNvPr id="49" name="Content Placeholder 48">
            <a:extLst>
              <a:ext uri="{FF2B5EF4-FFF2-40B4-BE49-F238E27FC236}">
                <a16:creationId xmlns:a16="http://schemas.microsoft.com/office/drawing/2014/main" id="{C6203128-DC9E-665C-1572-B59CA2969DFF}"/>
              </a:ext>
            </a:extLst>
          </p:cNvPr>
          <p:cNvSpPr>
            <a:spLocks noGrp="1"/>
          </p:cNvSpPr>
          <p:nvPr>
            <p:ph idx="1"/>
          </p:nvPr>
        </p:nvSpPr>
        <p:spPr>
          <a:xfrm>
            <a:off x="3783724" y="2173623"/>
            <a:ext cx="4796496" cy="3083270"/>
          </a:xfrm>
        </p:spPr>
        <p:txBody>
          <a:bodyPr anchor="t">
            <a:noAutofit/>
          </a:bodyPr>
          <a:lstStyle/>
          <a:p>
            <a:pPr marL="0" indent="0">
              <a:buNone/>
            </a:pPr>
            <a:r>
              <a:rPr lang="en-US" sz="1700" b="1">
                <a:solidFill>
                  <a:schemeClr val="bg1"/>
                </a:solidFill>
              </a:rPr>
              <a:t>Historical Heritage and Operational Excellence: </a:t>
            </a:r>
            <a:endParaRPr lang="en-US"/>
          </a:p>
          <a:p>
            <a:pPr marL="0" indent="0">
              <a:buNone/>
            </a:pPr>
            <a:r>
              <a:rPr lang="en-US" sz="1700">
                <a:solidFill>
                  <a:schemeClr val="bg1"/>
                </a:solidFill>
              </a:rPr>
              <a:t>Engage in the preservation and management of our cherished historical facilities, ensuring they remain vibrant hubs of cultural and educational significance. </a:t>
            </a:r>
          </a:p>
          <a:p>
            <a:pPr marL="0" indent="0">
              <a:buNone/>
            </a:pPr>
            <a:r>
              <a:rPr lang="en-US" sz="1700">
                <a:solidFill>
                  <a:schemeClr val="bg1"/>
                </a:solidFill>
              </a:rPr>
              <a:t>From iconic landmarks to hidden gems, you'll play a vital role in safeguarding these treasures for future generations while optimizing their operational efficiency. </a:t>
            </a:r>
            <a:endParaRPr lang="en-US" sz="1700">
              <a:solidFill>
                <a:schemeClr val="bg1"/>
              </a:solidFill>
              <a:cs typeface="Calibri"/>
            </a:endParaRPr>
          </a:p>
          <a:p>
            <a:pPr marL="0" indent="0">
              <a:buNone/>
            </a:pPr>
            <a:r>
              <a:rPr lang="en-US" sz="1700">
                <a:solidFill>
                  <a:schemeClr val="bg1"/>
                </a:solidFill>
              </a:rPr>
              <a:t>Your contributions will directly impact the seamless functioning of our operational infrastructure. You will support team members in fulfilling their roles effectively and contribute to our collective success.</a:t>
            </a:r>
            <a:endParaRPr lang="en-US" sz="1700">
              <a:solidFill>
                <a:schemeClr val="bg1"/>
              </a:solidFill>
              <a:cs typeface="Calibri"/>
            </a:endParaRPr>
          </a:p>
          <a:p>
            <a:pPr marL="0" indent="0" algn="ctr">
              <a:buNone/>
            </a:pPr>
            <a:r>
              <a:rPr lang="en-US" sz="1700">
                <a:solidFill>
                  <a:schemeClr val="bg1"/>
                </a:solidFill>
                <a:cs typeface="Calibri"/>
              </a:rPr>
              <a:t>Hybrid – requiring 3 days in the office</a:t>
            </a:r>
          </a:p>
        </p:txBody>
      </p:sp>
      <p:pic>
        <p:nvPicPr>
          <p:cNvPr id="4" name="Picture Placeholder 14" descr="A picture containing sky, grass, outdoor, building&#10;&#10;Description automatically generated">
            <a:extLst>
              <a:ext uri="{FF2B5EF4-FFF2-40B4-BE49-F238E27FC236}">
                <a16:creationId xmlns:a16="http://schemas.microsoft.com/office/drawing/2014/main" id="{5E84E863-F028-6C78-FA9A-535F4EF45E9E}"/>
              </a:ext>
            </a:extLst>
          </p:cNvPr>
          <p:cNvPicPr>
            <a:picLocks noChangeAspect="1"/>
          </p:cNvPicPr>
          <p:nvPr/>
        </p:nvPicPr>
        <p:blipFill rotWithShape="1">
          <a:blip r:embed="rId3"/>
          <a:srcRect l="9115" r="11549"/>
          <a:stretch/>
        </p:blipFill>
        <p:spPr>
          <a:xfrm>
            <a:off x="8606117" y="685805"/>
            <a:ext cx="2905400" cy="5486399"/>
          </a:xfrm>
          <a:prstGeom prst="rect">
            <a:avLst/>
          </a:prstGeom>
        </p:spPr>
      </p:pic>
    </p:spTree>
    <p:extLst>
      <p:ext uri="{BB962C8B-B14F-4D97-AF65-F5344CB8AC3E}">
        <p14:creationId xmlns:p14="http://schemas.microsoft.com/office/powerpoint/2010/main" val="14655382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person, outdoor, drinking&#10;&#10;Description automatically generated">
            <a:extLst>
              <a:ext uri="{FF2B5EF4-FFF2-40B4-BE49-F238E27FC236}">
                <a16:creationId xmlns:a16="http://schemas.microsoft.com/office/drawing/2014/main" id="{E6ED56D5-03C8-41A6-918F-AB1DD7210552}"/>
              </a:ext>
            </a:extLst>
          </p:cNvPr>
          <p:cNvPicPr>
            <a:picLocks noChangeAspect="1"/>
          </p:cNvPicPr>
          <p:nvPr/>
        </p:nvPicPr>
        <p:blipFill rotWithShape="1">
          <a:blip r:embed="rId3"/>
          <a:srcRect t="21840" r="-2" b="6634"/>
          <a:stretch/>
        </p:blipFill>
        <p:spPr>
          <a:xfrm>
            <a:off x="6015107" y="-1"/>
            <a:ext cx="6176895" cy="2937954"/>
          </a:xfrm>
          <a:prstGeom prst="rect">
            <a:avLst/>
          </a:prstGeom>
        </p:spPr>
      </p:pic>
      <p:pic>
        <p:nvPicPr>
          <p:cNvPr id="6" name="Picture 6">
            <a:extLst>
              <a:ext uri="{FF2B5EF4-FFF2-40B4-BE49-F238E27FC236}">
                <a16:creationId xmlns:a16="http://schemas.microsoft.com/office/drawing/2014/main" id="{89925C6E-56D2-4214-9A09-5F5984296A3C}"/>
              </a:ext>
            </a:extLst>
          </p:cNvPr>
          <p:cNvPicPr>
            <a:picLocks noChangeAspect="1"/>
          </p:cNvPicPr>
          <p:nvPr/>
        </p:nvPicPr>
        <p:blipFill rotWithShape="1">
          <a:blip r:embed="rId4"/>
          <a:srcRect t="11276" r="1" b="14932"/>
          <a:stretch/>
        </p:blipFill>
        <p:spPr>
          <a:xfrm>
            <a:off x="4203638" y="2937953"/>
            <a:ext cx="7988360" cy="3920047"/>
          </a:xfrm>
          <a:prstGeom prst="rect">
            <a:avLst/>
          </a:prstGeom>
        </p:spPr>
      </p:pic>
      <p:sp>
        <p:nvSpPr>
          <p:cNvPr id="14" name="Freeform: Shape 13">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36CC4D-F109-4389-9057-56B61E4D7C37}"/>
              </a:ext>
            </a:extLst>
          </p:cNvPr>
          <p:cNvSpPr>
            <a:spLocks noGrp="1"/>
          </p:cNvSpPr>
          <p:nvPr>
            <p:ph type="title"/>
          </p:nvPr>
        </p:nvSpPr>
        <p:spPr>
          <a:xfrm>
            <a:off x="804672" y="686360"/>
            <a:ext cx="6229437" cy="1325563"/>
          </a:xfrm>
        </p:spPr>
        <p:txBody>
          <a:bodyPr vert="horz" lIns="91440" tIns="45720" rIns="91440" bIns="45720" rtlCol="0" anchor="ctr">
            <a:normAutofit/>
          </a:bodyPr>
          <a:lstStyle/>
          <a:p>
            <a:r>
              <a:rPr lang="en-US" sz="3200" b="1" kern="1200">
                <a:latin typeface="+mj-lt"/>
                <a:ea typeface="+mj-ea"/>
                <a:cs typeface="+mj-cs"/>
              </a:rPr>
              <a:t>Public Affairs</a:t>
            </a:r>
            <a:r>
              <a:rPr lang="en-US" sz="3200" b="1"/>
              <a:t> Internship</a:t>
            </a:r>
            <a:br>
              <a:rPr lang="en-US" sz="2800" kern="1200"/>
            </a:br>
            <a:r>
              <a:rPr lang="en-US" sz="2000" kern="1200">
                <a:latin typeface="+mj-lt"/>
                <a:ea typeface="+mj-ea"/>
                <a:cs typeface="+mj-cs"/>
              </a:rPr>
              <a:t>Laura Elze</a:t>
            </a:r>
            <a:r>
              <a:rPr lang="en-US" sz="2000"/>
              <a:t> | </a:t>
            </a:r>
            <a:r>
              <a:rPr lang="en-US" sz="2000" kern="1200">
                <a:latin typeface="+mj-lt"/>
                <a:ea typeface="+mj-ea"/>
                <a:cs typeface="+mj-cs"/>
              </a:rPr>
              <a:t>Public Affairs </a:t>
            </a:r>
            <a:r>
              <a:rPr lang="en-US" sz="2000"/>
              <a:t>Specialist</a:t>
            </a:r>
            <a:endParaRPr lang="en-US" sz="2000" kern="1200">
              <a:latin typeface="+mj-lt"/>
              <a:ea typeface="+mj-ea"/>
              <a:cs typeface="+mj-cs"/>
            </a:endParaRPr>
          </a:p>
        </p:txBody>
      </p:sp>
      <p:sp>
        <p:nvSpPr>
          <p:cNvPr id="3" name="TextBox 2">
            <a:extLst>
              <a:ext uri="{FF2B5EF4-FFF2-40B4-BE49-F238E27FC236}">
                <a16:creationId xmlns:a16="http://schemas.microsoft.com/office/drawing/2014/main" id="{9FC84776-74F8-4BE9-91BA-262441FA4911}"/>
              </a:ext>
            </a:extLst>
          </p:cNvPr>
          <p:cNvSpPr txBox="1"/>
          <p:nvPr/>
        </p:nvSpPr>
        <p:spPr>
          <a:xfrm>
            <a:off x="674574" y="2360782"/>
            <a:ext cx="5203453" cy="415436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sz="2400">
                <a:latin typeface="Calibri Light"/>
                <a:cs typeface="Calibri Light"/>
              </a:rPr>
              <a:t>Thinking about going into public affairs or </a:t>
            </a:r>
            <a:r>
              <a:rPr lang="en-US" sz="2400">
                <a:latin typeface="calibri light"/>
                <a:cs typeface="calibri light"/>
              </a:rPr>
              <a:t>communications</a:t>
            </a:r>
            <a:r>
              <a:rPr lang="en-US" sz="2400">
                <a:latin typeface="Calibri Light"/>
                <a:cs typeface="Calibri Light"/>
              </a:rPr>
              <a:t>? Want direct experience in civic engagement?</a:t>
            </a:r>
          </a:p>
          <a:p>
            <a:pPr marL="285750" indent="-228600">
              <a:lnSpc>
                <a:spcPct val="90000"/>
              </a:lnSpc>
              <a:spcAft>
                <a:spcPts val="600"/>
              </a:spcAft>
              <a:buFont typeface="Arial" panose="020B0604020202020204" pitchFamily="34" charset="0"/>
              <a:buChar char="•"/>
            </a:pPr>
            <a:endParaRPr lang="en-US" sz="2400">
              <a:latin typeface="Calibri Light"/>
              <a:cs typeface="Calibri"/>
            </a:endParaRPr>
          </a:p>
          <a:p>
            <a:pPr marL="285750" indent="-228600">
              <a:lnSpc>
                <a:spcPct val="90000"/>
              </a:lnSpc>
              <a:spcAft>
                <a:spcPts val="600"/>
              </a:spcAft>
              <a:buFont typeface="Arial" panose="020B0604020202020204" pitchFamily="34" charset="0"/>
              <a:buChar char="•"/>
            </a:pPr>
            <a:r>
              <a:rPr lang="en-US" sz="2400">
                <a:latin typeface="Calibri Light"/>
                <a:cs typeface="Calibri Light"/>
              </a:rPr>
              <a:t>Full-time internship with mix of virtual &amp; in-person duties at Fort Mason, </a:t>
            </a:r>
            <a:br>
              <a:rPr lang="en-US" sz="2400">
                <a:latin typeface="Calibri Light"/>
                <a:cs typeface="Calibri Light"/>
              </a:rPr>
            </a:br>
            <a:r>
              <a:rPr lang="en-US" sz="2400">
                <a:latin typeface="Calibri Light"/>
                <a:cs typeface="Calibri Light"/>
              </a:rPr>
              <a:t>San Francisco</a:t>
            </a:r>
          </a:p>
          <a:p>
            <a:pPr marL="285750" indent="-228600">
              <a:lnSpc>
                <a:spcPct val="90000"/>
              </a:lnSpc>
              <a:spcAft>
                <a:spcPts val="600"/>
              </a:spcAft>
              <a:buFont typeface="Arial" panose="020B0604020202020204" pitchFamily="34" charset="0"/>
              <a:buChar char="•"/>
            </a:pPr>
            <a:r>
              <a:rPr lang="en-US" sz="2400">
                <a:latin typeface="Calibri Light"/>
                <a:cs typeface="Calibri"/>
              </a:rPr>
              <a:t>Assist Public Affairs with messaging campaigns, short videos, &amp; digital content.</a:t>
            </a:r>
          </a:p>
          <a:p>
            <a:pPr marL="285750" indent="-228600">
              <a:lnSpc>
                <a:spcPct val="90000"/>
              </a:lnSpc>
              <a:spcAft>
                <a:spcPts val="600"/>
              </a:spcAft>
              <a:buFont typeface="Arial" panose="020B0604020202020204" pitchFamily="34" charset="0"/>
              <a:buChar char="•"/>
            </a:pPr>
            <a:r>
              <a:rPr lang="en-US" sz="2400">
                <a:latin typeface="Calibri Light"/>
                <a:cs typeface="Calibri"/>
              </a:rPr>
              <a:t>Answer visitor requests for brochures, junior ranger badges and more.</a:t>
            </a:r>
          </a:p>
          <a:p>
            <a:pPr>
              <a:lnSpc>
                <a:spcPct val="90000"/>
              </a:lnSpc>
              <a:spcAft>
                <a:spcPts val="600"/>
              </a:spcAft>
            </a:pPr>
            <a:endParaRPr lang="en-US" sz="2000">
              <a:latin typeface="Calibri Light"/>
              <a:cs typeface="Calibri"/>
            </a:endParaRPr>
          </a:p>
          <a:p>
            <a:pPr>
              <a:lnSpc>
                <a:spcPct val="90000"/>
              </a:lnSpc>
              <a:spcAft>
                <a:spcPts val="600"/>
              </a:spcAft>
              <a:buFont typeface="Arial" panose="020B0604020202020204" pitchFamily="34" charset="0"/>
            </a:pPr>
            <a:endParaRPr lang="en-US" sz="2000">
              <a:latin typeface="Calibri Light"/>
              <a:cs typeface="Calibri"/>
            </a:endParaRPr>
          </a:p>
          <a:p>
            <a:pPr>
              <a:lnSpc>
                <a:spcPct val="90000"/>
              </a:lnSpc>
              <a:spcAft>
                <a:spcPts val="600"/>
              </a:spcAft>
              <a:buFont typeface="Arial" panose="020B0604020202020204" pitchFamily="34" charset="0"/>
            </a:pPr>
            <a:endParaRPr lang="en-US" sz="2000">
              <a:latin typeface="Calibri Light"/>
              <a:cs typeface="Calibri Light"/>
            </a:endParaRPr>
          </a:p>
          <a:p>
            <a:pPr>
              <a:lnSpc>
                <a:spcPct val="90000"/>
              </a:lnSpc>
              <a:spcAft>
                <a:spcPts val="600"/>
              </a:spcAft>
              <a:buFont typeface="Arial" panose="020B0604020202020204" pitchFamily="34" charset="0"/>
            </a:pPr>
            <a:endParaRPr lang="en-US" sz="2000">
              <a:latin typeface="Calibri Light"/>
              <a:cs typeface="Calibri Light"/>
            </a:endParaRPr>
          </a:p>
          <a:p>
            <a:pPr>
              <a:lnSpc>
                <a:spcPct val="90000"/>
              </a:lnSpc>
              <a:spcAft>
                <a:spcPts val="600"/>
              </a:spcAft>
            </a:pPr>
            <a:endParaRPr lang="en-US" sz="2000">
              <a:latin typeface="Calibri Light"/>
              <a:cs typeface="Calibri Light"/>
            </a:endParaRPr>
          </a:p>
          <a:p>
            <a:pPr indent="-228600">
              <a:lnSpc>
                <a:spcPct val="90000"/>
              </a:lnSpc>
              <a:spcAft>
                <a:spcPts val="600"/>
              </a:spcAft>
              <a:buFont typeface="Arial" panose="020B0604020202020204" pitchFamily="34" charset="0"/>
              <a:buChar char="•"/>
            </a:pPr>
            <a:endParaRPr lang="en-US" sz="2000">
              <a:latin typeface="Calibri Light"/>
              <a:cs typeface="Calibri Light"/>
            </a:endParaRPr>
          </a:p>
        </p:txBody>
      </p:sp>
      <p:sp>
        <p:nvSpPr>
          <p:cNvPr id="5" name="TextBox 4">
            <a:extLst>
              <a:ext uri="{FF2B5EF4-FFF2-40B4-BE49-F238E27FC236}">
                <a16:creationId xmlns:a16="http://schemas.microsoft.com/office/drawing/2014/main" id="{0979CCEC-914F-2391-5C24-C0B673F74922}"/>
              </a:ext>
            </a:extLst>
          </p:cNvPr>
          <p:cNvSpPr txBox="1"/>
          <p:nvPr/>
        </p:nvSpPr>
        <p:spPr>
          <a:xfrm>
            <a:off x="8871229" y="6426339"/>
            <a:ext cx="3267598" cy="369332"/>
          </a:xfrm>
          <a:prstGeom prst="rect">
            <a:avLst/>
          </a:prstGeom>
          <a:solidFill>
            <a:schemeClr val="tx1">
              <a:lumMod val="6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95000"/>
                    <a:lumOff val="5000"/>
                  </a:schemeClr>
                </a:solidFill>
                <a:cs typeface="Calibri"/>
              </a:rPr>
              <a:t>Photos by Alison Taggart-Barone</a:t>
            </a:r>
          </a:p>
        </p:txBody>
      </p:sp>
    </p:spTree>
    <p:extLst>
      <p:ext uri="{BB962C8B-B14F-4D97-AF65-F5344CB8AC3E}">
        <p14:creationId xmlns:p14="http://schemas.microsoft.com/office/powerpoint/2010/main" val="3270792261"/>
      </p:ext>
    </p:extLst>
  </p:cSld>
  <p:clrMapOvr>
    <a:overrideClrMapping bg1="dk1" tx1="lt1" bg2="dk2" tx2="lt2" accent1="accent1" accent2="accent2" accent3="accent3" accent4="accent4" accent5="accent5" accent6="accent6" hlink="hlink" folHlink="folHlink"/>
  </p:clrMapOvr>
  <p:transition>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Master">
  <a:themeElements>
    <a:clrScheme name="BMG 2">
      <a:dk1>
        <a:sysClr val="windowText" lastClr="000000"/>
      </a:dk1>
      <a:lt1>
        <a:sysClr val="window" lastClr="FFFFFF"/>
      </a:lt1>
      <a:dk2>
        <a:srgbClr val="1F497D"/>
      </a:dk2>
      <a:lt2>
        <a:srgbClr val="E66E3E"/>
      </a:lt2>
      <a:accent1>
        <a:srgbClr val="316500"/>
      </a:accent1>
      <a:accent2>
        <a:srgbClr val="40788C"/>
      </a:accent2>
      <a:accent3>
        <a:srgbClr val="BDC7B5"/>
      </a:accent3>
      <a:accent4>
        <a:srgbClr val="CC6416"/>
      </a:accent4>
      <a:accent5>
        <a:srgbClr val="9B9B9B"/>
      </a:accent5>
      <a:accent6>
        <a:srgbClr val="B0D5E8"/>
      </a:accent6>
      <a:hlink>
        <a:srgbClr val="1F497D"/>
      </a:hlink>
      <a:folHlink>
        <a:srgbClr val="8DB3E2"/>
      </a:folHlink>
    </a:clrScheme>
    <a:fontScheme name="Frutiger LT std">
      <a:majorFont>
        <a:latin typeface="Frutiger LT Std 55 Roman"/>
        <a:ea typeface=""/>
        <a:cs typeface=""/>
      </a:majorFont>
      <a:minorFont>
        <a:latin typeface="Frutiger LT Std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G Presentation Template_10.11.2019.potx" id="{854DBA89-7A94-46F1-842E-9E9F1D3B0E3D}" vid="{19A50526-8F18-48A5-96DE-1DFEF858B5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AEA7D4C8513341A8D9B7284D9F0D6E" ma:contentTypeVersion="18" ma:contentTypeDescription="Create a new document." ma:contentTypeScope="" ma:versionID="68d7bcefdf8e998035a196a9ca19a19a">
  <xsd:schema xmlns:xsd="http://www.w3.org/2001/XMLSchema" xmlns:xs="http://www.w3.org/2001/XMLSchema" xmlns:p="http://schemas.microsoft.com/office/2006/metadata/properties" xmlns:ns2="101a7ce0-5c6f-4c57-a4d1-8db22eb34c2a" xmlns:ns3="4fa05abb-71a4-45d2-875c-2afdb6b56c58" targetNamespace="http://schemas.microsoft.com/office/2006/metadata/properties" ma:root="true" ma:fieldsID="78afc3ac3ab5f319627997928ebff09d" ns2:_="" ns3:_="">
    <xsd:import namespace="101a7ce0-5c6f-4c57-a4d1-8db22eb34c2a"/>
    <xsd:import namespace="4fa05abb-71a4-45d2-875c-2afdb6b56c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3:_dlc_DocId" minOccurs="0"/>
                <xsd:element ref="ns3:_dlc_DocIdUrl" minOccurs="0"/>
                <xsd:element ref="ns3:_dlc_DocIdPersistId"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7ce0-5c6f-4c57-a4d1-8db22eb34c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9afc303-e42c-48a2-ac89-73f77133d721" ma:termSetId="09814cd3-568e-fe90-9814-8d621ff8fb84" ma:anchorId="fba54fb3-c3e1-fe81-a776-ca4b69148c4d" ma:open="true" ma:isKeyword="false">
      <xsd:complexType>
        <xsd:sequence>
          <xsd:element ref="pc:Terms" minOccurs="0" maxOccurs="1"/>
        </xsd:sequence>
      </xsd:complexType>
    </xsd:element>
    <xsd:element name="MediaServiceDateTaken" ma:index="24" nillable="true" ma:displayName="MediaServiceDateTaken" ma:hidden="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26" nillable="true" ma:displayName="Location" ma:internalName="MediaServiceLocation" ma:readOnly="true">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a05abb-71a4-45d2-875c-2afdb6b56c5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_dlc_DocId" ma:index="18" nillable="true" ma:displayName="Document ID Value" ma:description="The value of the document ID assigned to this item." ma:indexed="true"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element name="TaxCatchAll" ma:index="23" nillable="true" ma:displayName="Taxonomy Catch All Column" ma:hidden="true" ma:list="{785cf80d-2638-4556-b9ce-aa81d079cc77}" ma:internalName="TaxCatchAll" ma:showField="CatchAllData" ma:web="4fa05abb-71a4-45d2-875c-2afdb6b56c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SharedWithUsers xmlns="4fa05abb-71a4-45d2-875c-2afdb6b56c58">
      <UserInfo>
        <DisplayName>Lisette Arellano</DisplayName>
        <AccountId>169</AccountId>
        <AccountType/>
      </UserInfo>
      <UserInfo>
        <DisplayName>Christian Trujillo</DisplayName>
        <AccountId>1265</AccountId>
        <AccountType/>
      </UserInfo>
      <UserInfo>
        <DisplayName>Mark Yanez</DisplayName>
        <AccountId>61</AccountId>
        <AccountType/>
      </UserInfo>
      <UserInfo>
        <DisplayName>Sara Leon Guerrero</DisplayName>
        <AccountId>39</AccountId>
        <AccountType/>
      </UserInfo>
      <UserInfo>
        <DisplayName>Melody Sen</DisplayName>
        <AccountId>1547</AccountId>
        <AccountType/>
      </UserInfo>
      <UserInfo>
        <DisplayName>Zaira Sierra</DisplayName>
        <AccountId>1266</AccountId>
        <AccountType/>
      </UserInfo>
      <UserInfo>
        <DisplayName>Elsa Calvillo</DisplayName>
        <AccountId>51</AccountId>
        <AccountType/>
      </UserInfo>
      <UserInfo>
        <DisplayName>Katharina McAllister</DisplayName>
        <AccountId>598</AccountId>
        <AccountType/>
      </UserInfo>
      <UserInfo>
        <DisplayName>Russell Bombon</DisplayName>
        <AccountId>185</AccountId>
        <AccountType/>
      </UserInfo>
      <UserInfo>
        <DisplayName>Ryan White</DisplayName>
        <AccountId>104</AccountId>
        <AccountType/>
      </UserInfo>
      <UserInfo>
        <DisplayName>Sarah Stapleton-Gray</DisplayName>
        <AccountId>160</AccountId>
        <AccountType/>
      </UserInfo>
      <UserInfo>
        <DisplayName>Dan Wong</DisplayName>
        <AccountId>82</AccountId>
        <AccountType/>
      </UserInfo>
      <UserInfo>
        <DisplayName>Dara Rossoff Powell</DisplayName>
        <AccountId>18</AccountId>
        <AccountType/>
      </UserInfo>
    </SharedWithUsers>
    <_dlc_DocId xmlns="4fa05abb-71a4-45d2-875c-2afdb6b56c58">XEDSHAQXSWAE-1578275120-578</_dlc_DocId>
    <_dlc_DocIdUrl xmlns="4fa05abb-71a4-45d2-875c-2afdb6b56c58">
      <Url>https://parksconservancy.sharepoint.com/sites/ServiceAndVolunteerResources/_layouts/15/DocIdRedir.aspx?ID=XEDSHAQXSWAE-1578275120-578</Url>
      <Description>XEDSHAQXSWAE-1578275120-578</Description>
    </_dlc_DocIdUrl>
    <lcf76f155ced4ddcb4097134ff3c332f xmlns="101a7ce0-5c6f-4c57-a4d1-8db22eb34c2a">
      <Terms xmlns="http://schemas.microsoft.com/office/infopath/2007/PartnerControls"/>
    </lcf76f155ced4ddcb4097134ff3c332f>
    <TaxCatchAll xmlns="4fa05abb-71a4-45d2-875c-2afdb6b56c58" xsi:nil="true"/>
  </documentManagement>
</p:properties>
</file>

<file path=customXml/itemProps1.xml><?xml version="1.0" encoding="utf-8"?>
<ds:datastoreItem xmlns:ds="http://schemas.openxmlformats.org/officeDocument/2006/customXml" ds:itemID="{14E39AE8-4973-4596-933C-0CC51589131D}">
  <ds:schemaRefs>
    <ds:schemaRef ds:uri="101a7ce0-5c6f-4c57-a4d1-8db22eb34c2a"/>
    <ds:schemaRef ds:uri="4fa05abb-71a4-45d2-875c-2afdb6b56c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8FFC60-5705-421C-B488-A5C8ACF60F07}">
  <ds:schemaRefs>
    <ds:schemaRef ds:uri="http://schemas.microsoft.com/sharepoint/v3/contenttype/forms"/>
  </ds:schemaRefs>
</ds:datastoreItem>
</file>

<file path=customXml/itemProps3.xml><?xml version="1.0" encoding="utf-8"?>
<ds:datastoreItem xmlns:ds="http://schemas.openxmlformats.org/officeDocument/2006/customXml" ds:itemID="{BA2A8F9B-3A2E-4710-9048-A34779C7D44A}">
  <ds:schemaRefs>
    <ds:schemaRef ds:uri="http://schemas.microsoft.com/sharepoint/events"/>
  </ds:schemaRefs>
</ds:datastoreItem>
</file>

<file path=customXml/itemProps4.xml><?xml version="1.0" encoding="utf-8"?>
<ds:datastoreItem xmlns:ds="http://schemas.openxmlformats.org/officeDocument/2006/customXml" ds:itemID="{EB599772-1D50-44EA-94DA-C97D3D0F49A4}">
  <ds:schemaRefs>
    <ds:schemaRef ds:uri="101a7ce0-5c6f-4c57-a4d1-8db22eb34c2a"/>
    <ds:schemaRef ds:uri="4fa05abb-71a4-45d2-875c-2afdb6b56c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TotalTime>
  <Words>4238</Words>
  <Application>Microsoft Macintosh PowerPoint</Application>
  <PresentationFormat>Widescreen</PresentationFormat>
  <Paragraphs>291</Paragraphs>
  <Slides>26</Slides>
  <Notes>17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Arial</vt:lpstr>
      <vt:lpstr>Arial,Sans-Serif</vt:lpstr>
      <vt:lpstr>Britannic Bold</vt:lpstr>
      <vt:lpstr>Calibri</vt:lpstr>
      <vt:lpstr>calibri light</vt:lpstr>
      <vt:lpstr>calibri light</vt:lpstr>
      <vt:lpstr>Courier New</vt:lpstr>
      <vt:lpstr>Frutiger LT Std 45 Light</vt:lpstr>
      <vt:lpstr>Frutiger LT Std 45 Light (Body)</vt:lpstr>
      <vt:lpstr>Frutiger LT Std 45 Roman</vt:lpstr>
      <vt:lpstr>Frutiger LT Std 55 Light</vt:lpstr>
      <vt:lpstr>Frutiger LT Std 55 Roman</vt:lpstr>
      <vt:lpstr>Symbol</vt:lpstr>
      <vt:lpstr>Wingdings</vt:lpstr>
      <vt:lpstr>office theme</vt:lpstr>
      <vt:lpstr>Slide Master</vt:lpstr>
      <vt:lpstr>PowerPoint Presentation</vt:lpstr>
      <vt:lpstr>2024 Academic Internships</vt:lpstr>
      <vt:lpstr>Program Details</vt:lpstr>
      <vt:lpstr>Program Goals</vt:lpstr>
      <vt:lpstr>Mentor Presentations</vt:lpstr>
      <vt:lpstr>Business Administration &amp; Operations</vt:lpstr>
      <vt:lpstr>Business Administration Internship Doorey Chung | Revenue and Fee Business Specialist Jason Trollope | Realty Specialist  </vt:lpstr>
      <vt:lpstr>Facilities &amp; Vehicles Administration Academic Internship Katharina McAllister | Operations Manager Facilities and Fleet</vt:lpstr>
      <vt:lpstr>Public Affairs Internship Laura Elze | Public Affairs Specialist</vt:lpstr>
      <vt:lpstr>Special Park Uses Internship  Alejandra Iraheta | Events Specialist</vt:lpstr>
      <vt:lpstr>Operations Administration Academic Internship Michael Carr | Chief Operations Officer</vt:lpstr>
      <vt:lpstr>Sustainability Internship Laura Castellini | Sustainability Coordinator</vt:lpstr>
      <vt:lpstr>Community Programs</vt:lpstr>
      <vt:lpstr>2 Bilingual/Community Engagement Internships  Christian Trujillo | Community Engagement Program Manager Zaira Sierra | Community Engagement Program Manager</vt:lpstr>
      <vt:lpstr>Community Outreach Fatima Colindres | Interpretation Park Ranger</vt:lpstr>
      <vt:lpstr>One Tam Community Science Internship Sara Leon Guerrero|  Program Manager </vt:lpstr>
      <vt:lpstr>PowerPoint Presentation</vt:lpstr>
      <vt:lpstr>Historic Preservation </vt:lpstr>
      <vt:lpstr> Historic Landscape</vt:lpstr>
      <vt:lpstr>Maintenance Volunteer Program Internship  Roland Schwichtenberg | Maintenance Volunteer Coordinator</vt:lpstr>
      <vt:lpstr>Museum Program  Amanda Williford | Supervisory Curator </vt:lpstr>
      <vt:lpstr>Visitor Services Programs </vt:lpstr>
      <vt:lpstr>Alcatraz Historical Interpretation  Roger Fang | Park Ranger Jeff Mc Kinney | Park Ranger</vt:lpstr>
      <vt:lpstr>Muir Woods Visitor Services Interpretation Internship Adrian Boone| Interpretation Park Ranger   Have you ever thought about being a Park Ranger,  working outdoors educating the public in conservation, natural resources, and public speaking? </vt:lpstr>
      <vt:lpstr>Application Process and Next Steps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Ryan White</cp:lastModifiedBy>
  <cp:revision>7</cp:revision>
  <dcterms:created xsi:type="dcterms:W3CDTF">2022-01-13T22:49:18Z</dcterms:created>
  <dcterms:modified xsi:type="dcterms:W3CDTF">2024-03-21T22:04:10Z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203454b7-8398-44e7-95e1-21627009d4dd</vt:lpwstr>
  </property>
  <property fmtid="{D5CDD505-2E9C-101B-9397-08002B2CF9AE}" pid="3" name="ContentTypeId">
    <vt:lpwstr>0x010100C1AEA7D4C8513341A8D9B7284D9F0D6E</vt:lpwstr>
  </property>
  <property fmtid="{D5CDD505-2E9C-101B-9397-08002B2CF9AE}" pid="4" name="xd_ProgID">
    <vt:lpwstr/>
  </property>
  <property fmtid="{D5CDD505-2E9C-101B-9397-08002B2CF9AE}" pid="5" name="_dlc_DocId">
    <vt:lpwstr>W362TNA4QNFD-1470758439-385</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_dlc_DocIdUrl">
    <vt:lpwstr>https://parksconservancy.sharepoint.com/sites/YouthAndInternships/_layouts/15/DocIdRedir.aspx?ID=W362TNA4QNFD-1470758439-385, W362TNA4QNFD-1470758439-385</vt:lpwstr>
  </property>
  <property fmtid="{D5CDD505-2E9C-101B-9397-08002B2CF9AE}" pid="11" name="xd_Signature">
    <vt:lpwstr/>
  </property>
  <property fmtid="{D5CDD505-2E9C-101B-9397-08002B2CF9AE}" pid="12" name="MediaServiceImageTags">
    <vt:lpwstr/>
  </property>
</Properties>
</file>